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7" r:id="rId13"/>
    <p:sldId id="278" r:id="rId14"/>
    <p:sldId id="280" r:id="rId15"/>
    <p:sldId id="281" r:id="rId16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65413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6682E-A21F-444E-9EEC-CFD7BFA28334}" type="datetimeFigureOut">
              <a:rPr lang="he-IL" smtClean="0"/>
              <a:pPr/>
              <a:t>י"ט/אדר א/תשע"ו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55C9-2C65-4CE1-B8CA-DDC52560FAC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6682E-A21F-444E-9EEC-CFD7BFA28334}" type="datetimeFigureOut">
              <a:rPr lang="he-IL" smtClean="0"/>
              <a:pPr/>
              <a:t>י"ט/אדר א/תשע"ו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55C9-2C65-4CE1-B8CA-DDC52560FAC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6682E-A21F-444E-9EEC-CFD7BFA28334}" type="datetimeFigureOut">
              <a:rPr lang="he-IL" smtClean="0"/>
              <a:pPr/>
              <a:t>י"ט/אדר א/תשע"ו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55C9-2C65-4CE1-B8CA-DDC52560FAC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6682E-A21F-444E-9EEC-CFD7BFA28334}" type="datetimeFigureOut">
              <a:rPr lang="he-IL" smtClean="0"/>
              <a:pPr/>
              <a:t>י"ט/אדר א/תשע"ו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55C9-2C65-4CE1-B8CA-DDC52560FAC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6682E-A21F-444E-9EEC-CFD7BFA28334}" type="datetimeFigureOut">
              <a:rPr lang="he-IL" smtClean="0"/>
              <a:pPr/>
              <a:t>י"ט/אדר א/תשע"ו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55C9-2C65-4CE1-B8CA-DDC52560FAC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6682E-A21F-444E-9EEC-CFD7BFA28334}" type="datetimeFigureOut">
              <a:rPr lang="he-IL" smtClean="0"/>
              <a:pPr/>
              <a:t>י"ט/אדר א/תשע"ו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55C9-2C65-4CE1-B8CA-DDC52560FAC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6682E-A21F-444E-9EEC-CFD7BFA28334}" type="datetimeFigureOut">
              <a:rPr lang="he-IL" smtClean="0"/>
              <a:pPr/>
              <a:t>י"ט/אדר א/תשע"ו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55C9-2C65-4CE1-B8CA-DDC52560FAC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6682E-A21F-444E-9EEC-CFD7BFA28334}" type="datetimeFigureOut">
              <a:rPr lang="he-IL" smtClean="0"/>
              <a:pPr/>
              <a:t>י"ט/אדר א/תשע"ו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55C9-2C65-4CE1-B8CA-DDC52560FAC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6682E-A21F-444E-9EEC-CFD7BFA28334}" type="datetimeFigureOut">
              <a:rPr lang="he-IL" smtClean="0"/>
              <a:pPr/>
              <a:t>י"ט/אדר א/תשע"ו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55C9-2C65-4CE1-B8CA-DDC52560FAC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6682E-A21F-444E-9EEC-CFD7BFA28334}" type="datetimeFigureOut">
              <a:rPr lang="he-IL" smtClean="0"/>
              <a:pPr/>
              <a:t>י"ט/אדר א/תשע"ו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55C9-2C65-4CE1-B8CA-DDC52560FAC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6682E-A21F-444E-9EEC-CFD7BFA28334}" type="datetimeFigureOut">
              <a:rPr lang="he-IL" smtClean="0"/>
              <a:pPr/>
              <a:t>י"ט/אדר א/תשע"ו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55C9-2C65-4CE1-B8CA-DDC52560FAC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6682E-A21F-444E-9EEC-CFD7BFA28334}" type="datetimeFigureOut">
              <a:rPr lang="he-IL" smtClean="0"/>
              <a:pPr/>
              <a:t>י"ט/אדר א/תשע"ו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A55C9-2C65-4CE1-B8CA-DDC52560FACB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trailer.web-view.net/Links/0X75029D05DDDCFF224FCE18DF5690435DD202EAE7539A904C1766801EDCB59A957835C6FD61915F1B453E9D120B8A12B1F905E4A469FCCCE271891AD03CBA737916F95EB13E48CCAB.htm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hyperlink" Target="http://trailer.web-view.net/Links/0X02207C93C545E6FDBF438DBA7C465BEE141A25416B25D4E4FCA6905D22C6CB82F7D47F811378087D453E9D120B8A12B1F905E4A469FCCCE271891AD03CBA737916F95EB13E48CCAB.htm" TargetMode="External"/><Relationship Id="rId4" Type="http://schemas.openxmlformats.org/officeDocument/2006/relationships/hyperlink" Target="http://trailer.web-view.net/Links/0X4F6B9A2E8F9B522A3745A45386A3F4E009C5B8BCC7332D87954D5F3370140E3614815D89B61BCD73453E9D120B8A12B1F905E4A469FCCCE271891AD03CBA737916F95EB13E48CCAB.ht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trailer.web-view.net/Links/0X75029D05DDDCFF224FCE18DF5690435DD202EAE7539A904C1766801EDCB59A957835C6FD61915F1B453E9D120B8A12B1F905E4A469FCCCE271891AD03CBA737916F95EB13E48CCAB.ht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hyperlink" Target="http://trailer.web-view.net/Links/0X02207C93C545E6FDBF438DBA7C465BEE141A25416B25D4E4FCA6905D22C6CB82F7D47F811378087D453E9D120B8A12B1F905E4A469FCCCE271891AD03CBA737916F95EB13E48CCAB.htm" TargetMode="External"/><Relationship Id="rId4" Type="http://schemas.openxmlformats.org/officeDocument/2006/relationships/hyperlink" Target="http://trailer.web-view.net/Links/0X4F6B9A2E8F9B522A3745A45386A3F4E009C5B8BCC7332D87954D5F3370140E3614815D89B61BCD73453E9D120B8A12B1F905E4A469FCCCE271891AD03CBA737916F95EB13E48CCAB.ht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trailer.web-view.net/Links/0X75029D05DDDCFF224FCE18DF5690435DD202EAE7539A904C1766801EDCB59A957835C6FD61915F1B453E9D120B8A12B1F905E4A469FCCCE271891AD03CBA737916F95EB13E48CCAB.ht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hyperlink" Target="http://trailer.web-view.net/Links/0X02207C93C545E6FDBF438DBA7C465BEE141A25416B25D4E4FCA6905D22C6CB82F7D47F811378087D453E9D120B8A12B1F905E4A469FCCCE271891AD03CBA737916F95EB13E48CCAB.htm" TargetMode="External"/><Relationship Id="rId4" Type="http://schemas.openxmlformats.org/officeDocument/2006/relationships/hyperlink" Target="http://trailer.web-view.net/Links/0X4F6B9A2E8F9B522A3745A45386A3F4E009C5B8BCC7332D87954D5F3370140E3614815D89B61BCD73453E9D120B8A12B1F905E4A469FCCCE271891AD03CBA737916F95EB13E48CCAB.htm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hyperlink" Target="http://trailer.web-view.net/Links/0X75029D05DDDCFF224FCE18DF5690435DD202EAE7539A904C1766801EDCB59A957835C6FD61915F1B453E9D120B8A12B1F905E4A469FCCCE271891AD03CBA737916F95EB13E48CCAB.htm" TargetMode="External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11" Type="http://schemas.openxmlformats.org/officeDocument/2006/relationships/image" Target="../media/image27.png"/><Relationship Id="rId5" Type="http://schemas.openxmlformats.org/officeDocument/2006/relationships/hyperlink" Target="http://trailer.web-view.net/Links/0X02207C93C545E6FDBF438DBA7C465BEE141A25416B25D4E4FCA6905D22C6CB82F7D47F811378087D453E9D120B8A12B1F905E4A469FCCCE271891AD03CBA737916F95EB13E48CCAB.htm" TargetMode="External"/><Relationship Id="rId10" Type="http://schemas.openxmlformats.org/officeDocument/2006/relationships/slide" Target="slide14.xml"/><Relationship Id="rId4" Type="http://schemas.openxmlformats.org/officeDocument/2006/relationships/hyperlink" Target="http://trailer.web-view.net/Links/0X4F6B9A2E8F9B522A3745A45386A3F4E009C5B8BCC7332D87954D5F3370140E3614815D89B61BCD73453E9D120B8A12B1F905E4A469FCCCE271891AD03CBA737916F95EB13E48CCAB.htm" TargetMode="External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trailer.web-view.net/Links/0X75029D05DDDCFF224FCE18DF5690435DD202EAE7539A904C1766801EDCB59A957835C6FD61915F1B453E9D120B8A12B1F905E4A469FCCCE271891AD03CBA737916F95EB13E48CCAB.htm" TargetMode="External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hyperlink" Target="http://trailer.web-view.net/Links/0X02207C93C545E6FDBF438DBA7C465BEE141A25416B25D4E4FCA6905D22C6CB82F7D47F811378087D453E9D120B8A12B1F905E4A469FCCCE271891AD03CBA737916F95EB13E48CCAB.htm" TargetMode="External"/><Relationship Id="rId4" Type="http://schemas.openxmlformats.org/officeDocument/2006/relationships/hyperlink" Target="http://trailer.web-view.net/Links/0X4F6B9A2E8F9B522A3745A45386A3F4E009C5B8BCC7332D87954D5F3370140E3614815D89B61BCD73453E9D120B8A12B1F905E4A469FCCCE271891AD03CBA737916F95EB13E48CCAB.htm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://trailer.web-view.net/Links/0X75029D05DDDCFF224FCE18DF5690435DD202EAE7539A904C1766801EDCB59A957835C6FD61915F1B453E9D120B8A12B1F905E4A469FCCCE271891AD03CBA737916F95EB13E48CCAB.htm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hyperlink" Target="http://trailer.web-view.net/Links/0X02207C93C545E6FDBF438DBA7C465BEE141A25416B25D4E4FCA6905D22C6CB82F7D47F811378087D453E9D120B8A12B1F905E4A469FCCCE271891AD03CBA737916F95EB13E48CCAB.htm" TargetMode="External"/><Relationship Id="rId10" Type="http://schemas.openxmlformats.org/officeDocument/2006/relationships/image" Target="../media/image7.jpeg"/><Relationship Id="rId4" Type="http://schemas.openxmlformats.org/officeDocument/2006/relationships/hyperlink" Target="http://trailer.web-view.net/Links/0X4F6B9A2E8F9B522A3745A45386A3F4E009C5B8BCC7332D87954D5F3370140E3614815D89B61BCD73453E9D120B8A12B1F905E4A469FCCCE271891AD03CBA737916F95EB13E48CCAB.htm" TargetMode="Externa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hyperlink" Target="http://trailer.web-view.net/Links/0X75029D05DDDCFF224FCE18DF5690435DD202EAE7539A904C1766801EDCB59A957835C6FD61915F1B453E9D120B8A12B1F905E4A469FCCCE271891AD03CBA737916F95EB13E48CCAB.htm" TargetMode="External"/><Relationship Id="rId7" Type="http://schemas.openxmlformats.org/officeDocument/2006/relationships/image" Target="../media/image10.jpeg"/><Relationship Id="rId12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6.png"/><Relationship Id="rId5" Type="http://schemas.openxmlformats.org/officeDocument/2006/relationships/hyperlink" Target="http://trailer.web-view.net/Links/0X02207C93C545E6FDBF438DBA7C465BEE141A25416B25D4E4FCA6905D22C6CB82F7D47F811378087D453E9D120B8A12B1F905E4A469FCCCE271891AD03CBA737916F95EB13E48CCAB.htm" TargetMode="External"/><Relationship Id="rId15" Type="http://schemas.openxmlformats.org/officeDocument/2006/relationships/image" Target="../media/image16.jpeg"/><Relationship Id="rId10" Type="http://schemas.openxmlformats.org/officeDocument/2006/relationships/image" Target="../media/image5.jpeg"/><Relationship Id="rId4" Type="http://schemas.openxmlformats.org/officeDocument/2006/relationships/hyperlink" Target="http://trailer.web-view.net/Links/0X4F6B9A2E8F9B522A3745A45386A3F4E009C5B8BCC7332D87954D5F3370140E3614815D89B61BCD73453E9D120B8A12B1F905E4A469FCCCE271891AD03CBA737916F95EB13E48CCAB.htm" TargetMode="External"/><Relationship Id="rId9" Type="http://schemas.openxmlformats.org/officeDocument/2006/relationships/image" Target="../media/image12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trailer.web-view.net/Links/0X75029D05DDDCFF224FCE18DF5690435DD202EAE7539A904C1766801EDCB59A957835C6FD61915F1B453E9D120B8A12B1F905E4A469FCCCE271891AD03CBA737916F95EB13E48CCAB.htm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hyperlink" Target="http://trailer.web-view.net/Links/0X02207C93C545E6FDBF438DBA7C465BEE141A25416B25D4E4FCA6905D22C6CB82F7D47F811378087D453E9D120B8A12B1F905E4A469FCCCE271891AD03CBA737916F95EB13E48CCAB.htm" TargetMode="External"/><Relationship Id="rId4" Type="http://schemas.openxmlformats.org/officeDocument/2006/relationships/hyperlink" Target="http://trailer.web-view.net/Links/0X4F6B9A2E8F9B522A3745A45386A3F4E009C5B8BCC7332D87954D5F3370140E3614815D89B61BCD73453E9D120B8A12B1F905E4A469FCCCE271891AD03CBA737916F95EB13E48CCAB.ht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trailer.web-view.net/Links/0X75029D05DDDCFF224FCE18DF5690435DD202EAE7539A904C1766801EDCB59A957835C6FD61915F1B453E9D120B8A12B1F905E4A469FCCCE271891AD03CBA737916F95EB13E48CCAB.ht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trailer.web-view.net/Links/0X02207C93C545E6FDBF438DBA7C465BEE141A25416B25D4E4FCA6905D22C6CB82F7D47F811378087D453E9D120B8A12B1F905E4A469FCCCE271891AD03CBA737916F95EB13E48CCAB.htm" TargetMode="External"/><Relationship Id="rId4" Type="http://schemas.openxmlformats.org/officeDocument/2006/relationships/hyperlink" Target="http://trailer.web-view.net/Links/0X4F6B9A2E8F9B522A3745A45386A3F4E009C5B8BCC7332D87954D5F3370140E3614815D89B61BCD73453E9D120B8A12B1F905E4A469FCCCE271891AD03CBA737916F95EB13E48CCAB.ht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uy-bn\AppData\Local\Microsoft\Windows\Temporary Internet Files\Content.Outlook\TOWXJMKJ\sc4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" y="0"/>
            <a:ext cx="913765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19672" y="3645024"/>
            <a:ext cx="586740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he-IL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מגמות בשוק הספרים הדיגיטלי</a:t>
            </a: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he-IL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 2016- 2015</a:t>
            </a:r>
            <a:endParaRPr lang="he-IL" sz="3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4" name="תמונה 3" descr="EVRIT-ICONS-IOS-102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1371600"/>
            <a:ext cx="1600200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uy-bn\AppData\Local\Microsoft\Windows\Temporary Internet Files\Content.Outlook\TOWXJMKJ\sc4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" y="0"/>
            <a:ext cx="913765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3649" y="3591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he-IL" sz="3200" b="1" dirty="0" smtClean="0">
                <a:solidFill>
                  <a:schemeClr val="bg1"/>
                </a:solidFill>
                <a:latin typeface="Times New Roman" pitchFamily="18" charset="0"/>
              </a:rPr>
              <a:t>10</a:t>
            </a:r>
            <a:endParaRPr lang="en-US" sz="3200" b="1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-228600" y="9305925"/>
            <a:ext cx="8667750" cy="2171700"/>
            <a:chOff x="300" y="6006"/>
            <a:chExt cx="5460" cy="1368"/>
          </a:xfrm>
        </p:grpSpPr>
        <p:sp>
          <p:nvSpPr>
            <p:cNvPr id="6" name="Rectangle 5">
              <a:hlinkClick r:id="rId3" tooltip="Image Map"/>
            </p:cNvPr>
            <p:cNvSpPr>
              <a:spLocks noChangeArrowheads="1"/>
            </p:cNvSpPr>
            <p:nvPr/>
          </p:nvSpPr>
          <p:spPr bwMode="auto">
            <a:xfrm>
              <a:off x="5748" y="7362"/>
              <a:ext cx="12" cy="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7" name="Rectangle 4">
              <a:hlinkClick r:id="rId4"/>
            </p:cNvPr>
            <p:cNvSpPr>
              <a:spLocks noChangeArrowheads="1"/>
            </p:cNvSpPr>
            <p:nvPr/>
          </p:nvSpPr>
          <p:spPr bwMode="auto">
            <a:xfrm>
              <a:off x="300" y="6306"/>
              <a:ext cx="1044" cy="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" name="Rectangle 3">
              <a:hlinkClick r:id="rId5"/>
            </p:cNvPr>
            <p:cNvSpPr>
              <a:spLocks noChangeArrowheads="1"/>
            </p:cNvSpPr>
            <p:nvPr/>
          </p:nvSpPr>
          <p:spPr bwMode="auto">
            <a:xfrm>
              <a:off x="3582" y="6006"/>
              <a:ext cx="200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331866" y="-27384"/>
            <a:ext cx="42563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he-IL" sz="3200" b="1" dirty="0" smtClean="0">
                <a:solidFill>
                  <a:schemeClr val="bg1"/>
                </a:solidFill>
                <a:latin typeface="Times New Roman" pitchFamily="18" charset="0"/>
              </a:rPr>
              <a:t>סקר הרגלי קריאה  - בזק</a:t>
            </a:r>
            <a:endParaRPr lang="en-US" sz="3200" b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r" rtl="1"/>
            <a:endParaRPr lang="en-US" sz="3200" b="1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764704"/>
            <a:ext cx="8153400" cy="48013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 smtClean="0"/>
              <a:t>קיים פער בין הקוראים בספר מודפס לעומת ספר דיגיטלי. עם זאת,  35% קוראים, או רוצים לקרוא, ספרים דיגיטליים ורוב הציבור (כ-80%) מכיר בעובדה שיותר זול לקנות ספר דיגיטלי מספר מודפס.</a:t>
            </a:r>
          </a:p>
          <a:p>
            <a:pPr algn="r" rtl="1"/>
            <a:endParaRPr lang="he-IL" dirty="0" smtClean="0"/>
          </a:p>
          <a:p>
            <a:pPr algn="r" rtl="1"/>
            <a:r>
              <a:rPr lang="he-IL" dirty="0" smtClean="0"/>
              <a:t>מתוך הסקר עולה כי הישראלי הממוצע קורא 12.2 ספרים בשנה.</a:t>
            </a:r>
          </a:p>
          <a:p>
            <a:pPr algn="r" rtl="1"/>
            <a:endParaRPr lang="he-IL" dirty="0" smtClean="0"/>
          </a:p>
          <a:p>
            <a:pPr algn="r" rtl="1"/>
            <a:r>
              <a:rPr lang="he-IL" b="1" dirty="0" smtClean="0"/>
              <a:t>איפה קוראים?</a:t>
            </a:r>
          </a:p>
          <a:p>
            <a:pPr algn="r" rtl="1"/>
            <a:r>
              <a:rPr lang="he-IL" dirty="0" smtClean="0"/>
              <a:t>49.6% המיטה</a:t>
            </a:r>
          </a:p>
          <a:p>
            <a:pPr algn="r" rtl="1"/>
            <a:r>
              <a:rPr lang="he-IL" dirty="0" smtClean="0"/>
              <a:t>59.3% בסופ"ש</a:t>
            </a:r>
          </a:p>
          <a:p>
            <a:pPr algn="r" rtl="1"/>
            <a:r>
              <a:rPr lang="he-IL" dirty="0" smtClean="0"/>
              <a:t>31.9% לוקחים ספר בחופשה</a:t>
            </a:r>
          </a:p>
          <a:p>
            <a:pPr algn="r" rtl="1"/>
            <a:endParaRPr lang="he-IL" dirty="0" smtClean="0"/>
          </a:p>
          <a:p>
            <a:pPr algn="r" rtl="1"/>
            <a:r>
              <a:rPr lang="he-IL" b="1" dirty="0" smtClean="0"/>
              <a:t>מגמות רכישה </a:t>
            </a:r>
          </a:p>
          <a:p>
            <a:pPr algn="r" rtl="1"/>
            <a:r>
              <a:rPr lang="he-IL" dirty="0" smtClean="0"/>
              <a:t>10.3% קוראים כבר היום בדיגיטלי</a:t>
            </a:r>
          </a:p>
          <a:p>
            <a:pPr algn="r" rtl="1"/>
            <a:r>
              <a:rPr lang="he-IL" dirty="0" smtClean="0"/>
              <a:t>71% רוכשים ספר בחנות</a:t>
            </a:r>
          </a:p>
          <a:p>
            <a:pPr algn="r" rtl="1"/>
            <a:r>
              <a:rPr lang="he-IL" dirty="0" smtClean="0"/>
              <a:t>36.9% שואלים ספרים בספריה ציבורית</a:t>
            </a:r>
          </a:p>
          <a:p>
            <a:pPr algn="r" rtl="1"/>
            <a:r>
              <a:rPr lang="he-IL" dirty="0" smtClean="0"/>
              <a:t>48% משאילים מחברים / מכרים</a:t>
            </a:r>
          </a:p>
          <a:p>
            <a:pPr algn="r" rtl="1"/>
            <a:r>
              <a:rPr lang="he-IL" dirty="0" smtClean="0"/>
              <a:t>38.5% מקבלים מתנה ספר</a:t>
            </a:r>
            <a:endParaRPr lang="he-IL" dirty="0"/>
          </a:p>
        </p:txBody>
      </p:sp>
      <p:grpSp>
        <p:nvGrpSpPr>
          <p:cNvPr id="11" name="קבוצה 10"/>
          <p:cNvGrpSpPr/>
          <p:nvPr/>
        </p:nvGrpSpPr>
        <p:grpSpPr>
          <a:xfrm>
            <a:off x="539552" y="2420888"/>
            <a:ext cx="4495800" cy="1861261"/>
            <a:chOff x="533400" y="3352800"/>
            <a:chExt cx="4495800" cy="1861261"/>
          </a:xfrm>
        </p:grpSpPr>
        <p:pic>
          <p:nvPicPr>
            <p:cNvPr id="12" name="Picture 1" descr="C:\Users\guy-bn\Desktop\3b5f4fa15f912f5ab4084f381441148c1d85b0c4.jpe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33400" y="3352800"/>
              <a:ext cx="4495800" cy="186126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 l="10275" t="13756" r="12818" b="16502"/>
            <a:stretch>
              <a:fillRect/>
            </a:stretch>
          </p:blipFill>
          <p:spPr bwMode="auto">
            <a:xfrm rot="20661514">
              <a:off x="1136865" y="3733567"/>
              <a:ext cx="1441391" cy="110176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4" name="מלבן 13"/>
          <p:cNvSpPr/>
          <p:nvPr/>
        </p:nvSpPr>
        <p:spPr>
          <a:xfrm>
            <a:off x="2123728" y="5661248"/>
            <a:ext cx="685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1000" dirty="0" smtClean="0"/>
              <a:t>נערך ע"י הפאנל האינטרנטי של מכון המחקר </a:t>
            </a:r>
            <a:r>
              <a:rPr lang="en-US" sz="1000" dirty="0" smtClean="0"/>
              <a:t>TNS</a:t>
            </a:r>
            <a:r>
              <a:rPr lang="he-IL" sz="1000" dirty="0" smtClean="0"/>
              <a:t>, סקר מקיף על הרגלי הקריאה בישראל. הסקר בוצע בקרב 500 איש, המהווים מדגם מייצג של האוכלוסייה היהודית בגילאי 18+. </a:t>
            </a:r>
            <a:endParaRPr lang="he-IL" sz="1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uy-bn\AppData\Local\Microsoft\Windows\Temporary Internet Files\Content.Outlook\TOWXJMKJ\sc4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" y="0"/>
            <a:ext cx="913765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6091" y="35913"/>
            <a:ext cx="6174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he-IL" sz="3200" b="1" dirty="0" smtClean="0">
                <a:solidFill>
                  <a:schemeClr val="bg1"/>
                </a:solidFill>
                <a:latin typeface="Times New Roman" pitchFamily="18" charset="0"/>
              </a:rPr>
              <a:t>11</a:t>
            </a:r>
            <a:endParaRPr lang="en-US" sz="3200" b="1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-228600" y="9305925"/>
            <a:ext cx="8667750" cy="2171700"/>
            <a:chOff x="300" y="6006"/>
            <a:chExt cx="5460" cy="1368"/>
          </a:xfrm>
        </p:grpSpPr>
        <p:sp>
          <p:nvSpPr>
            <p:cNvPr id="7" name="Rectangle 5">
              <a:hlinkClick r:id="rId3" tooltip="Image Map"/>
            </p:cNvPr>
            <p:cNvSpPr>
              <a:spLocks noChangeArrowheads="1"/>
            </p:cNvSpPr>
            <p:nvPr/>
          </p:nvSpPr>
          <p:spPr bwMode="auto">
            <a:xfrm>
              <a:off x="5748" y="7362"/>
              <a:ext cx="12" cy="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" name="Rectangle 4">
              <a:hlinkClick r:id="rId4"/>
            </p:cNvPr>
            <p:cNvSpPr>
              <a:spLocks noChangeArrowheads="1"/>
            </p:cNvSpPr>
            <p:nvPr/>
          </p:nvSpPr>
          <p:spPr bwMode="auto">
            <a:xfrm>
              <a:off x="300" y="6306"/>
              <a:ext cx="1044" cy="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9" name="Rectangle 3">
              <a:hlinkClick r:id="rId5"/>
            </p:cNvPr>
            <p:cNvSpPr>
              <a:spLocks noChangeArrowheads="1"/>
            </p:cNvSpPr>
            <p:nvPr/>
          </p:nvSpPr>
          <p:spPr bwMode="auto">
            <a:xfrm>
              <a:off x="3582" y="6006"/>
              <a:ext cx="200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051720" y="0"/>
            <a:ext cx="42563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he-IL" sz="3200" b="1" dirty="0" smtClean="0">
                <a:solidFill>
                  <a:schemeClr val="bg1"/>
                </a:solidFill>
                <a:latin typeface="Times New Roman" pitchFamily="18" charset="0"/>
              </a:rPr>
              <a:t>סקר הרגלי קריאה  - בזק</a:t>
            </a:r>
            <a:endParaRPr lang="en-US" sz="3200" b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r" rtl="1"/>
            <a:endParaRPr lang="en-US" sz="3200" b="1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0" y="1412776"/>
            <a:ext cx="8153400" cy="31393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endParaRPr lang="he-IL" dirty="0" smtClean="0"/>
          </a:p>
          <a:p>
            <a:pPr algn="r" rtl="1"/>
            <a:r>
              <a:rPr lang="he-IL" b="1" dirty="0" smtClean="0"/>
              <a:t>דיגיטלי </a:t>
            </a:r>
            <a:r>
              <a:rPr lang="en-US" b="1" dirty="0" smtClean="0"/>
              <a:t>VS</a:t>
            </a:r>
            <a:r>
              <a:rPr lang="he-IL" b="1" dirty="0" smtClean="0"/>
              <a:t> מודפס</a:t>
            </a:r>
          </a:p>
          <a:p>
            <a:pPr algn="r" rtl="1"/>
            <a:r>
              <a:rPr lang="he-IL" dirty="0" smtClean="0"/>
              <a:t>78.9% ספר מודפס</a:t>
            </a:r>
          </a:p>
          <a:p>
            <a:pPr algn="r" rtl="1"/>
            <a:r>
              <a:rPr lang="he-IL" dirty="0" smtClean="0"/>
              <a:t>2.5%  דיגיטלי</a:t>
            </a:r>
          </a:p>
          <a:p>
            <a:pPr algn="r" rtl="1"/>
            <a:r>
              <a:rPr lang="he-IL" dirty="0" smtClean="0"/>
              <a:t>18.6% גם דיגיטלי וגם מודפס</a:t>
            </a:r>
          </a:p>
          <a:p>
            <a:pPr algn="r" rtl="1"/>
            <a:endParaRPr lang="he-IL" dirty="0" smtClean="0"/>
          </a:p>
          <a:p>
            <a:pPr algn="r" rtl="1"/>
            <a:r>
              <a:rPr lang="he-IL" b="1" dirty="0" smtClean="0"/>
              <a:t>למה דיגיטלי?</a:t>
            </a:r>
          </a:p>
          <a:p>
            <a:pPr algn="r" rtl="1"/>
            <a:r>
              <a:rPr lang="he-IL" dirty="0" smtClean="0"/>
              <a:t>34% זמינות</a:t>
            </a:r>
          </a:p>
          <a:p>
            <a:pPr algn="r" rtl="1"/>
            <a:r>
              <a:rPr lang="he-IL" dirty="0" smtClean="0"/>
              <a:t>28% נוחות</a:t>
            </a:r>
          </a:p>
          <a:p>
            <a:pPr algn="r" rtl="1"/>
            <a:r>
              <a:rPr lang="he-IL" dirty="0" smtClean="0"/>
              <a:t>11.5% קומפקטיות</a:t>
            </a:r>
          </a:p>
          <a:p>
            <a:pPr algn="r" rtl="1"/>
            <a:r>
              <a:rPr lang="he-IL" dirty="0" smtClean="0"/>
              <a:t>10.7% מחיר</a:t>
            </a:r>
            <a:endParaRPr lang="he-IL" dirty="0"/>
          </a:p>
        </p:txBody>
      </p:sp>
      <p:pic>
        <p:nvPicPr>
          <p:cNvPr id="12" name="Picture 2" descr="C:\Users\guy-bn\Desktop\66880080100084640360n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1988840"/>
            <a:ext cx="3725333" cy="2095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uy-bn\AppData\Local\Microsoft\Windows\Temporary Internet Files\Content.Outlook\TOWXJMKJ\sc4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" y="0"/>
            <a:ext cx="913765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3649" y="3591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he-IL" sz="3200" b="1" dirty="0" smtClean="0">
                <a:solidFill>
                  <a:schemeClr val="bg1"/>
                </a:solidFill>
                <a:latin typeface="Times New Roman" pitchFamily="18" charset="0"/>
              </a:rPr>
              <a:t>12</a:t>
            </a:r>
            <a:endParaRPr lang="en-US" sz="3200" b="1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-228600" y="9305925"/>
            <a:ext cx="8667750" cy="2171700"/>
            <a:chOff x="300" y="6006"/>
            <a:chExt cx="5460" cy="1368"/>
          </a:xfrm>
        </p:grpSpPr>
        <p:sp>
          <p:nvSpPr>
            <p:cNvPr id="7" name="Rectangle 5">
              <a:hlinkClick r:id="rId3" tooltip="Image Map"/>
            </p:cNvPr>
            <p:cNvSpPr>
              <a:spLocks noChangeArrowheads="1"/>
            </p:cNvSpPr>
            <p:nvPr/>
          </p:nvSpPr>
          <p:spPr bwMode="auto">
            <a:xfrm>
              <a:off x="5748" y="7362"/>
              <a:ext cx="12" cy="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" name="Rectangle 4">
              <a:hlinkClick r:id="rId4"/>
            </p:cNvPr>
            <p:cNvSpPr>
              <a:spLocks noChangeArrowheads="1"/>
            </p:cNvSpPr>
            <p:nvPr/>
          </p:nvSpPr>
          <p:spPr bwMode="auto">
            <a:xfrm>
              <a:off x="300" y="6306"/>
              <a:ext cx="1044" cy="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9" name="Rectangle 3">
              <a:hlinkClick r:id="rId5"/>
            </p:cNvPr>
            <p:cNvSpPr>
              <a:spLocks noChangeArrowheads="1"/>
            </p:cNvSpPr>
            <p:nvPr/>
          </p:nvSpPr>
          <p:spPr bwMode="auto">
            <a:xfrm>
              <a:off x="3582" y="6006"/>
              <a:ext cx="200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547664" y="0"/>
            <a:ext cx="50883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3200" b="1" dirty="0" smtClean="0">
                <a:solidFill>
                  <a:schemeClr val="bg1"/>
                </a:solidFill>
                <a:latin typeface="Times New Roman" pitchFamily="18" charset="0"/>
              </a:rPr>
              <a:t>הדור הבא של הספר הדיגיטלי</a:t>
            </a:r>
          </a:p>
          <a:p>
            <a:pPr algn="r" rtl="1"/>
            <a:endParaRPr lang="en-US" sz="3200" b="1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67744" y="836712"/>
            <a:ext cx="6705600" cy="50167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he-IL" sz="4800" dirty="0" smtClean="0"/>
              <a:t> ספר רב שכבתי</a:t>
            </a:r>
          </a:p>
          <a:p>
            <a:pPr algn="r" rtl="1"/>
            <a:r>
              <a:rPr lang="he-IL" sz="1600" dirty="0" smtClean="0"/>
              <a:t>       השלמת מידע תוך הישארות בעולם התוכן החווייתי: מילון, ויקיפדיה</a:t>
            </a:r>
          </a:p>
          <a:p>
            <a:pPr algn="r" rtl="1">
              <a:buFont typeface="Arial" pitchFamily="34" charset="0"/>
              <a:buChar char="•"/>
            </a:pPr>
            <a:r>
              <a:rPr lang="he-IL" sz="4800" dirty="0" smtClean="0"/>
              <a:t> שילוב וידיאו</a:t>
            </a:r>
          </a:p>
          <a:p>
            <a:pPr algn="r" rtl="1"/>
            <a:r>
              <a:rPr lang="he-IL" sz="1600" dirty="0" smtClean="0"/>
              <a:t>       מימד נוסף </a:t>
            </a:r>
          </a:p>
          <a:p>
            <a:pPr algn="r" rtl="1">
              <a:buFont typeface="Arial" pitchFamily="34" charset="0"/>
              <a:buChar char="•"/>
            </a:pPr>
            <a:r>
              <a:rPr lang="he-IL" sz="4800" dirty="0" smtClean="0"/>
              <a:t> התפיסה החברתית</a:t>
            </a:r>
          </a:p>
          <a:p>
            <a:pPr algn="r" rtl="1"/>
            <a:r>
              <a:rPr lang="he-IL" sz="1600" dirty="0" smtClean="0"/>
              <a:t>       קריאה חברתית – שכבת הערות </a:t>
            </a:r>
          </a:p>
          <a:p>
            <a:pPr algn="r" rtl="1"/>
            <a:r>
              <a:rPr lang="he-IL" sz="1600" dirty="0" smtClean="0"/>
              <a:t>       קידום מכירת הספר על ידי יצירת דף פייסבוק לספר</a:t>
            </a:r>
          </a:p>
          <a:p>
            <a:pPr algn="r" rtl="1"/>
            <a:r>
              <a:rPr lang="he-IL" sz="1600" dirty="0" smtClean="0"/>
              <a:t>       פרסום</a:t>
            </a:r>
          </a:p>
          <a:p>
            <a:pPr algn="r" rtl="1"/>
            <a:r>
              <a:rPr lang="he-IL" sz="1600" dirty="0" smtClean="0"/>
              <a:t>       רכישה מרוכזת</a:t>
            </a:r>
          </a:p>
          <a:p>
            <a:pPr algn="r" rtl="1"/>
            <a:r>
              <a:rPr lang="he-IL" sz="1600" dirty="0" smtClean="0"/>
              <a:t>       שיפור יחס ההמרה</a:t>
            </a:r>
            <a:endParaRPr lang="he-IL" sz="4800" dirty="0" smtClean="0"/>
          </a:p>
          <a:p>
            <a:pPr algn="r" rtl="1">
              <a:buFont typeface="Arial" pitchFamily="34" charset="0"/>
              <a:buChar char="•"/>
            </a:pPr>
            <a:r>
              <a:rPr lang="he-IL" sz="4800" dirty="0" smtClean="0"/>
              <a:t> אינטראקטיביות</a:t>
            </a:r>
          </a:p>
          <a:p>
            <a:pPr algn="r" rtl="1"/>
            <a:r>
              <a:rPr lang="he-IL" sz="1600" dirty="0" smtClean="0"/>
              <a:t>       הפעלת וכיבוי שכבות</a:t>
            </a:r>
          </a:p>
        </p:txBody>
      </p:sp>
      <p:sp>
        <p:nvSpPr>
          <p:cNvPr id="12" name="AutoShape 2" descr="http://blog.kurtosys.com/wp-content/uploads/2015/04/home-kotobee.jpg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3" name="Picture 3" descr="C:\Users\guy-bn\Desktop\home-kotobee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005207">
            <a:off x="162563" y="2406115"/>
            <a:ext cx="3672105" cy="198063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uy-bn\AppData\Local\Microsoft\Windows\Temporary Internet Files\Content.Outlook\TOWXJMKJ\sc4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" y="0"/>
            <a:ext cx="913765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3649" y="3591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he-IL" sz="3200" b="1" dirty="0" smtClean="0">
                <a:solidFill>
                  <a:schemeClr val="bg1"/>
                </a:solidFill>
                <a:latin typeface="Times New Roman" pitchFamily="18" charset="0"/>
              </a:rPr>
              <a:t>13</a:t>
            </a:r>
            <a:endParaRPr lang="en-US" sz="3200" b="1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-228600" y="9305925"/>
            <a:ext cx="8667750" cy="2171700"/>
            <a:chOff x="300" y="6006"/>
            <a:chExt cx="5460" cy="1368"/>
          </a:xfrm>
        </p:grpSpPr>
        <p:sp>
          <p:nvSpPr>
            <p:cNvPr id="7" name="Rectangle 5">
              <a:hlinkClick r:id="rId3" tooltip="Image Map"/>
            </p:cNvPr>
            <p:cNvSpPr>
              <a:spLocks noChangeArrowheads="1"/>
            </p:cNvSpPr>
            <p:nvPr/>
          </p:nvSpPr>
          <p:spPr bwMode="auto">
            <a:xfrm>
              <a:off x="5748" y="7362"/>
              <a:ext cx="12" cy="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" name="Rectangle 4">
              <a:hlinkClick r:id="rId4"/>
            </p:cNvPr>
            <p:cNvSpPr>
              <a:spLocks noChangeArrowheads="1"/>
            </p:cNvSpPr>
            <p:nvPr/>
          </p:nvSpPr>
          <p:spPr bwMode="auto">
            <a:xfrm>
              <a:off x="300" y="6306"/>
              <a:ext cx="1044" cy="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9" name="Rectangle 3">
              <a:hlinkClick r:id="rId5"/>
            </p:cNvPr>
            <p:cNvSpPr>
              <a:spLocks noChangeArrowheads="1"/>
            </p:cNvSpPr>
            <p:nvPr/>
          </p:nvSpPr>
          <p:spPr bwMode="auto">
            <a:xfrm>
              <a:off x="3582" y="6006"/>
              <a:ext cx="200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403648" y="0"/>
            <a:ext cx="53591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he-IL" sz="3200" b="1" dirty="0" smtClean="0">
                <a:solidFill>
                  <a:schemeClr val="bg1"/>
                </a:solidFill>
                <a:latin typeface="Times New Roman" pitchFamily="18" charset="0"/>
              </a:rPr>
              <a:t>אתגרי האלטרנטיבה הדיגיטלית</a:t>
            </a:r>
            <a:endParaRPr lang="en-US" sz="3200" b="1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0600" y="917104"/>
            <a:ext cx="40386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b="1" dirty="0" smtClean="0"/>
              <a:t>ישראלים בחו"ל</a:t>
            </a:r>
          </a:p>
          <a:p>
            <a:pPr algn="r" rtl="1">
              <a:buFont typeface="Wingdings" pitchFamily="2" charset="2"/>
              <a:buChar char="ü"/>
            </a:pPr>
            <a:r>
              <a:rPr lang="he-IL" dirty="0" smtClean="0"/>
              <a:t> איך הופכים את המרחק ליתרון</a:t>
            </a:r>
          </a:p>
          <a:p>
            <a:pPr algn="r" rtl="1">
              <a:buFont typeface="Wingdings" pitchFamily="2" charset="2"/>
              <a:buChar char="ü"/>
            </a:pPr>
            <a:r>
              <a:rPr lang="he-IL" dirty="0" smtClean="0"/>
              <a:t> איך מתקשרים עם קהל הצמא לתוכן עברי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95600" y="2060104"/>
            <a:ext cx="59436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b="1" dirty="0" smtClean="0"/>
              <a:t>בני נוער</a:t>
            </a:r>
          </a:p>
          <a:p>
            <a:pPr algn="r" rtl="1">
              <a:buFont typeface="Wingdings" pitchFamily="2" charset="2"/>
              <a:buChar char="ü"/>
            </a:pPr>
            <a:r>
              <a:rPr lang="he-IL" dirty="0" smtClean="0"/>
              <a:t> איך גורמים לקהל זה המתעניין פחות בקריאת ספרים לקרוא</a:t>
            </a:r>
          </a:p>
          <a:p>
            <a:pPr algn="r" rtl="1">
              <a:buFont typeface="Wingdings" pitchFamily="2" charset="2"/>
              <a:buChar char="ü"/>
            </a:pPr>
            <a:r>
              <a:rPr lang="he-IL" dirty="0" smtClean="0"/>
              <a:t> איך הופכים את הקריאה ל"קוּלית"</a:t>
            </a:r>
          </a:p>
          <a:p>
            <a:pPr algn="r" rtl="1">
              <a:buFont typeface="Wingdings" pitchFamily="2" charset="2"/>
              <a:buChar char="ü"/>
            </a:pPr>
            <a:r>
              <a:rPr lang="he-IL" dirty="0" smtClean="0"/>
              <a:t> איך מתכתבים עם ההורים המנסים להפחית זמן מסך מילדיהם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95600" y="3450575"/>
            <a:ext cx="59436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b="1" dirty="0" smtClean="0"/>
              <a:t>אוכלוסייה בוגרת</a:t>
            </a:r>
          </a:p>
          <a:p>
            <a:pPr algn="r" rtl="1">
              <a:buFont typeface="Wingdings" pitchFamily="2" charset="2"/>
              <a:buChar char="ü"/>
            </a:pPr>
            <a:r>
              <a:rPr lang="he-IL" dirty="0" smtClean="0"/>
              <a:t> איך הופכים קושי ליתרון</a:t>
            </a:r>
          </a:p>
          <a:p>
            <a:pPr algn="r" rtl="1">
              <a:buFont typeface="Wingdings" pitchFamily="2" charset="2"/>
              <a:buChar char="ü"/>
            </a:pPr>
            <a:r>
              <a:rPr lang="he-IL" dirty="0" smtClean="0"/>
              <a:t> איך מתגברים על חסם תהליך הרכישה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95600" y="4489574"/>
            <a:ext cx="59436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b="1" dirty="0" smtClean="0"/>
              <a:t>הספר המודפס</a:t>
            </a:r>
          </a:p>
          <a:p>
            <a:pPr algn="r" rtl="1">
              <a:buFont typeface="Wingdings" pitchFamily="2" charset="2"/>
              <a:buChar char="ü"/>
            </a:pPr>
            <a:r>
              <a:rPr lang="he-IL" dirty="0" smtClean="0"/>
              <a:t> איך מייצרים אלטרנטיבה במקום שלא מחפשים בו תחליף</a:t>
            </a:r>
          </a:p>
          <a:p>
            <a:pPr algn="r" rtl="1">
              <a:buFont typeface="Wingdings" pitchFamily="2" charset="2"/>
              <a:buChar char="ü"/>
            </a:pPr>
            <a:r>
              <a:rPr lang="he-IL" dirty="0" smtClean="0"/>
              <a:t> איך משנים הרגלים</a:t>
            </a:r>
          </a:p>
        </p:txBody>
      </p:sp>
      <p:pic>
        <p:nvPicPr>
          <p:cNvPr id="15" name="Picture 2" descr="C:\Users\guy-bn\Desktop\downloa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6400" y="764704"/>
            <a:ext cx="1863758" cy="1390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3" descr="C:\Users\guy-bn\Desktop\Young_holding_an_iPhone_6_Plu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" y="1907704"/>
            <a:ext cx="1524000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7" name="קבוצה 16"/>
          <p:cNvGrpSpPr/>
          <p:nvPr/>
        </p:nvGrpSpPr>
        <p:grpSpPr>
          <a:xfrm>
            <a:off x="2133600" y="3355504"/>
            <a:ext cx="2164887" cy="1362075"/>
            <a:chOff x="2133600" y="4191000"/>
            <a:chExt cx="2164887" cy="1362075"/>
          </a:xfrm>
        </p:grpSpPr>
        <p:pic>
          <p:nvPicPr>
            <p:cNvPr id="18" name="Picture 4" descr="C:\Users\guy-bn\Desktop\download (1)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133600" y="4191000"/>
              <a:ext cx="2164887" cy="13620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 l="10275" t="13756" r="12818" b="16502"/>
            <a:stretch>
              <a:fillRect/>
            </a:stretch>
          </p:blipFill>
          <p:spPr bwMode="auto">
            <a:xfrm rot="423711">
              <a:off x="3120725" y="4840088"/>
              <a:ext cx="586849" cy="46285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20" name="Picture 3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 b="36709"/>
          <a:stretch>
            <a:fillRect/>
          </a:stretch>
        </p:blipFill>
        <p:spPr bwMode="auto">
          <a:xfrm>
            <a:off x="1979712" y="4869160"/>
            <a:ext cx="1357857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uy-bn\AppData\Local\Microsoft\Windows\Temporary Internet Files\Content.Outlook\TOWXJMKJ\sc4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" y="0"/>
            <a:ext cx="913765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3649" y="3591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he-IL" sz="3200" b="1" dirty="0" smtClean="0">
                <a:solidFill>
                  <a:schemeClr val="bg1"/>
                </a:solidFill>
                <a:latin typeface="Times New Roman" pitchFamily="18" charset="0"/>
              </a:rPr>
              <a:t>15</a:t>
            </a:r>
            <a:endParaRPr lang="en-US" sz="3200" b="1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-228600" y="9305925"/>
            <a:ext cx="8667750" cy="2171700"/>
            <a:chOff x="300" y="6006"/>
            <a:chExt cx="5460" cy="1368"/>
          </a:xfrm>
        </p:grpSpPr>
        <p:sp>
          <p:nvSpPr>
            <p:cNvPr id="7" name="Rectangle 5">
              <a:hlinkClick r:id="rId3" tooltip="Image Map"/>
            </p:cNvPr>
            <p:cNvSpPr>
              <a:spLocks noChangeArrowheads="1"/>
            </p:cNvSpPr>
            <p:nvPr/>
          </p:nvSpPr>
          <p:spPr bwMode="auto">
            <a:xfrm>
              <a:off x="5748" y="7362"/>
              <a:ext cx="12" cy="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" name="Rectangle 4">
              <a:hlinkClick r:id="rId4"/>
            </p:cNvPr>
            <p:cNvSpPr>
              <a:spLocks noChangeArrowheads="1"/>
            </p:cNvSpPr>
            <p:nvPr/>
          </p:nvSpPr>
          <p:spPr bwMode="auto">
            <a:xfrm>
              <a:off x="300" y="6306"/>
              <a:ext cx="1044" cy="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9" name="Rectangle 3">
              <a:hlinkClick r:id="rId5"/>
            </p:cNvPr>
            <p:cNvSpPr>
              <a:spLocks noChangeArrowheads="1"/>
            </p:cNvSpPr>
            <p:nvPr/>
          </p:nvSpPr>
          <p:spPr bwMode="auto">
            <a:xfrm>
              <a:off x="3582" y="6006"/>
              <a:ext cx="200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015674" y="26621"/>
            <a:ext cx="56702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he-IL" sz="2800" b="1" dirty="0" smtClean="0">
                <a:solidFill>
                  <a:schemeClr val="bg1"/>
                </a:solidFill>
                <a:latin typeface="Times New Roman" pitchFamily="18" charset="0"/>
              </a:rPr>
              <a:t>אתגרים דיגיטליים בספריות הציבוריות</a:t>
            </a:r>
            <a:endParaRPr lang="en-US" sz="2800" b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r" rtl="1"/>
            <a:endParaRPr lang="en-US" sz="2800" b="1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980728"/>
            <a:ext cx="8610600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buFont typeface="Wingdings" pitchFamily="2" charset="2"/>
              <a:buChar char="ü"/>
            </a:pPr>
            <a:r>
              <a:rPr lang="he-IL" sz="3200" dirty="0" smtClean="0"/>
              <a:t> שוויון זכויות דיגיטליות – הפריפריה מתקרבת למרכז</a:t>
            </a:r>
          </a:p>
          <a:p>
            <a:pPr algn="r" rtl="1">
              <a:buFont typeface="Wingdings" pitchFamily="2" charset="2"/>
              <a:buChar char="ü"/>
            </a:pPr>
            <a:r>
              <a:rPr lang="he-IL" sz="3200" dirty="0" smtClean="0"/>
              <a:t> חיבור פיזי – דיגיטלי</a:t>
            </a:r>
          </a:p>
          <a:p>
            <a:pPr algn="r" rtl="1">
              <a:buFont typeface="Wingdings" pitchFamily="2" charset="2"/>
              <a:buChar char="ü"/>
            </a:pPr>
            <a:r>
              <a:rPr lang="he-IL" sz="3200" dirty="0" smtClean="0"/>
              <a:t> שימוש בביג דטה</a:t>
            </a:r>
          </a:p>
          <a:p>
            <a:pPr algn="r" rtl="1">
              <a:buFont typeface="Wingdings" pitchFamily="2" charset="2"/>
              <a:buChar char="ü"/>
            </a:pPr>
            <a:r>
              <a:rPr lang="he-IL" sz="3200" dirty="0" smtClean="0"/>
              <a:t> השפעות האתגר הדיגיטלי על מכירות ספרים</a:t>
            </a:r>
          </a:p>
          <a:p>
            <a:pPr algn="r" rtl="1">
              <a:buFont typeface="Wingdings" pitchFamily="2" charset="2"/>
              <a:buChar char="ü"/>
            </a:pPr>
            <a:r>
              <a:rPr lang="he-IL" sz="3200" dirty="0" smtClean="0"/>
              <a:t> שינוי הרגלים</a:t>
            </a:r>
            <a:endParaRPr lang="he-IL" sz="3200" dirty="0"/>
          </a:p>
        </p:txBody>
      </p:sp>
      <p:pic>
        <p:nvPicPr>
          <p:cNvPr id="12" name="מציין מיקום תוכן 11" descr="STREAM-articleLarg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35696" y="3573016"/>
            <a:ext cx="4114800" cy="2160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מלבן 12"/>
          <p:cNvSpPr/>
          <p:nvPr/>
        </p:nvSpPr>
        <p:spPr>
          <a:xfrm>
            <a:off x="3441576" y="4005064"/>
            <a:ext cx="9144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4" name="Picture 2" descr="http://images.globes.co.il/images/NewGlobes/feeder/2014/00_SM-G-575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528" t="15401" r="37738" b="18928"/>
          <a:stretch>
            <a:fillRect/>
          </a:stretch>
        </p:blipFill>
        <p:spPr bwMode="auto">
          <a:xfrm>
            <a:off x="3441576" y="4030216"/>
            <a:ext cx="914400" cy="12192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uy-bn\AppData\Local\Microsoft\Windows\Temporary Internet Files\Content.Outlook\TOWXJMKJ\sc4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" y="0"/>
            <a:ext cx="913765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3649" y="3591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he-IL" sz="3200" b="1" dirty="0" smtClean="0">
                <a:solidFill>
                  <a:schemeClr val="bg1"/>
                </a:solidFill>
                <a:latin typeface="Times New Roman" pitchFamily="18" charset="0"/>
              </a:rPr>
              <a:t>16</a:t>
            </a:r>
            <a:endParaRPr lang="en-US" sz="3200" b="1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20888" y="541129"/>
            <a:ext cx="49530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6000" dirty="0" smtClean="0"/>
              <a:t>תודה</a:t>
            </a:r>
            <a:endParaRPr lang="he-IL" sz="6000" dirty="0"/>
          </a:p>
        </p:txBody>
      </p:sp>
      <p:pic>
        <p:nvPicPr>
          <p:cNvPr id="6" name="Picture 10" descr="C:\Users\guy-bn\Desktop\ebd0310b32ce70b7d23c663496c1387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412776"/>
            <a:ext cx="57912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uy-bn\AppData\Local\Microsoft\Windows\Temporary Internet Files\Content.Outlook\TOWXJMKJ\sc4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" y="0"/>
            <a:ext cx="9137650" cy="6858000"/>
          </a:xfrm>
          <a:prstGeom prst="rect">
            <a:avLst/>
          </a:prstGeom>
          <a:noFill/>
        </p:spPr>
      </p:pic>
      <p:grpSp>
        <p:nvGrpSpPr>
          <p:cNvPr id="7" name="Group 1"/>
          <p:cNvGrpSpPr>
            <a:grpSpLocks/>
          </p:cNvGrpSpPr>
          <p:nvPr/>
        </p:nvGrpSpPr>
        <p:grpSpPr bwMode="auto">
          <a:xfrm>
            <a:off x="-228600" y="9305925"/>
            <a:ext cx="8667750" cy="2171700"/>
            <a:chOff x="300" y="6006"/>
            <a:chExt cx="5460" cy="1368"/>
          </a:xfrm>
        </p:grpSpPr>
        <p:sp>
          <p:nvSpPr>
            <p:cNvPr id="8" name="Rectangle 5">
              <a:hlinkClick r:id="rId3" tooltip="Image Map"/>
            </p:cNvPr>
            <p:cNvSpPr>
              <a:spLocks noChangeArrowheads="1"/>
            </p:cNvSpPr>
            <p:nvPr/>
          </p:nvSpPr>
          <p:spPr bwMode="auto">
            <a:xfrm>
              <a:off x="5748" y="7362"/>
              <a:ext cx="12" cy="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9" name="Rectangle 4">
              <a:hlinkClick r:id="rId4"/>
            </p:cNvPr>
            <p:cNvSpPr>
              <a:spLocks noChangeArrowheads="1"/>
            </p:cNvSpPr>
            <p:nvPr/>
          </p:nvSpPr>
          <p:spPr bwMode="auto">
            <a:xfrm>
              <a:off x="300" y="6306"/>
              <a:ext cx="1044" cy="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" name="Rectangle 3">
              <a:hlinkClick r:id="rId5"/>
            </p:cNvPr>
            <p:cNvSpPr>
              <a:spLocks noChangeArrowheads="1"/>
            </p:cNvSpPr>
            <p:nvPr/>
          </p:nvSpPr>
          <p:spPr bwMode="auto">
            <a:xfrm>
              <a:off x="3582" y="6006"/>
              <a:ext cx="200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051720" y="44624"/>
            <a:ext cx="42130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he-IL" sz="3200" b="1" dirty="0" smtClean="0">
                <a:solidFill>
                  <a:schemeClr val="bg1"/>
                </a:solidFill>
                <a:latin typeface="Times New Roman" pitchFamily="18" charset="0"/>
              </a:rPr>
              <a:t>יתרונות קריאה דיגיטלית</a:t>
            </a:r>
            <a:endParaRPr lang="en-US" sz="3200" b="1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" name="AutoShape 2" descr="http://www.cbc.ca/books/reading-tablet-night.jpg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3" name="AutoShape 4" descr="reading-tablet-night.jpg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4" name="AutoShape 6" descr="reading-tablet-night.jpg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5" name="AutoShape 9" descr="http://www.orlicenter.co.il/image/users/157270/ftp/my_files/DESIGN/insidePages/pic27215976.jpg?id=8022978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6" name="AutoShape 13" descr="http://www.agequipmentinc.com/images/Hot-Price.png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grpSp>
        <p:nvGrpSpPr>
          <p:cNvPr id="17" name="קבוצה 26"/>
          <p:cNvGrpSpPr/>
          <p:nvPr/>
        </p:nvGrpSpPr>
        <p:grpSpPr>
          <a:xfrm>
            <a:off x="683840" y="836712"/>
            <a:ext cx="2160000" cy="2160000"/>
            <a:chOff x="1905000" y="1828800"/>
            <a:chExt cx="1440000" cy="1440000"/>
          </a:xfrm>
        </p:grpSpPr>
        <p:sp>
          <p:nvSpPr>
            <p:cNvPr id="18" name="מלבן מעוגל 17"/>
            <p:cNvSpPr/>
            <p:nvPr/>
          </p:nvSpPr>
          <p:spPr>
            <a:xfrm>
              <a:off x="1905000" y="1828800"/>
              <a:ext cx="1440000" cy="1440000"/>
            </a:xfrm>
            <a:prstGeom prst="roundRect">
              <a:avLst/>
            </a:prstGeom>
            <a:solidFill>
              <a:schemeClr val="bg1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19" name="Picture 14" descr="C:\Users\guy-bn\Desktop\Hot-Price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81200" y="1828800"/>
              <a:ext cx="1277100" cy="1440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20" name="קבוצה 33"/>
          <p:cNvGrpSpPr/>
          <p:nvPr/>
        </p:nvGrpSpPr>
        <p:grpSpPr>
          <a:xfrm>
            <a:off x="6220040" y="863112"/>
            <a:ext cx="2160000" cy="2160000"/>
            <a:chOff x="7467600" y="3360600"/>
            <a:chExt cx="1440000" cy="1440000"/>
          </a:xfrm>
        </p:grpSpPr>
        <p:sp>
          <p:nvSpPr>
            <p:cNvPr id="21" name="מלבן מעוגל 20"/>
            <p:cNvSpPr/>
            <p:nvPr/>
          </p:nvSpPr>
          <p:spPr>
            <a:xfrm>
              <a:off x="7467600" y="3360600"/>
              <a:ext cx="1440000" cy="1440000"/>
            </a:xfrm>
            <a:prstGeom prst="roundRect">
              <a:avLst/>
            </a:prstGeom>
            <a:solidFill>
              <a:schemeClr val="bg1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22" name="Picture 2" descr="C:\Users\guy-bn\Desktop\download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620000" y="3810000"/>
              <a:ext cx="1200150" cy="547127"/>
            </a:xfrm>
            <a:prstGeom prst="rect">
              <a:avLst/>
            </a:prstGeom>
            <a:noFill/>
          </p:spPr>
        </p:pic>
      </p:grpSp>
      <p:grpSp>
        <p:nvGrpSpPr>
          <p:cNvPr id="23" name="קבוצה 22"/>
          <p:cNvGrpSpPr/>
          <p:nvPr/>
        </p:nvGrpSpPr>
        <p:grpSpPr>
          <a:xfrm>
            <a:off x="6220040" y="3503712"/>
            <a:ext cx="2160000" cy="2160000"/>
            <a:chOff x="5638800" y="5113200"/>
            <a:chExt cx="1440000" cy="1440000"/>
          </a:xfrm>
        </p:grpSpPr>
        <p:sp>
          <p:nvSpPr>
            <p:cNvPr id="24" name="מלבן מעוגל 23"/>
            <p:cNvSpPr/>
            <p:nvPr/>
          </p:nvSpPr>
          <p:spPr>
            <a:xfrm>
              <a:off x="5638800" y="5113200"/>
              <a:ext cx="1440000" cy="1440000"/>
            </a:xfrm>
            <a:prstGeom prst="roundRect">
              <a:avLst/>
            </a:prstGeom>
            <a:solidFill>
              <a:schemeClr val="bg1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25" name="Picture 2" descr="http://images.globes.co.il/images/NewGlobes/feeder/2014/00_SM-G-575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7633" r="35932"/>
            <a:stretch>
              <a:fillRect/>
            </a:stretch>
          </p:blipFill>
          <p:spPr bwMode="auto">
            <a:xfrm>
              <a:off x="6477000" y="5417840"/>
              <a:ext cx="529822" cy="982960"/>
            </a:xfrm>
            <a:prstGeom prst="rect">
              <a:avLst/>
            </a:prstGeom>
            <a:noFill/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715000" y="5265440"/>
              <a:ext cx="913421" cy="71869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7" name="AutoShape 6" descr="http://www.kabbalah.co.il/wp-content/uploads/2013/09/13-08-27-michael-berg-locks.jpg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grpSp>
        <p:nvGrpSpPr>
          <p:cNvPr id="28" name="קבוצה 71"/>
          <p:cNvGrpSpPr/>
          <p:nvPr/>
        </p:nvGrpSpPr>
        <p:grpSpPr>
          <a:xfrm>
            <a:off x="3427040" y="3477312"/>
            <a:ext cx="2160000" cy="2160000"/>
            <a:chOff x="3886200" y="2743200"/>
            <a:chExt cx="1440000" cy="1440000"/>
          </a:xfrm>
        </p:grpSpPr>
        <p:sp>
          <p:nvSpPr>
            <p:cNvPr id="29" name="מלבן מעוגל 28"/>
            <p:cNvSpPr/>
            <p:nvPr/>
          </p:nvSpPr>
          <p:spPr>
            <a:xfrm>
              <a:off x="3886200" y="2743200"/>
              <a:ext cx="1440000" cy="1440000"/>
            </a:xfrm>
            <a:prstGeom prst="roundRect">
              <a:avLst/>
            </a:prstGeom>
            <a:solidFill>
              <a:schemeClr val="bg1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962400" y="2971800"/>
              <a:ext cx="1300806" cy="102349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1" name="Picture 7" descr="C:\Users\guy-bn\Desktop\13-08-27-michael-berg-locks.jpg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72000" y="2814638"/>
              <a:ext cx="685800" cy="385762"/>
            </a:xfrm>
            <a:prstGeom prst="rect">
              <a:avLst/>
            </a:prstGeom>
            <a:noFill/>
          </p:spPr>
        </p:pic>
      </p:grpSp>
      <p:grpSp>
        <p:nvGrpSpPr>
          <p:cNvPr id="32" name="קבוצה 93"/>
          <p:cNvGrpSpPr/>
          <p:nvPr/>
        </p:nvGrpSpPr>
        <p:grpSpPr>
          <a:xfrm>
            <a:off x="3427040" y="863112"/>
            <a:ext cx="2160000" cy="2160000"/>
            <a:chOff x="3581400" y="4038600"/>
            <a:chExt cx="1440000" cy="1440000"/>
          </a:xfrm>
        </p:grpSpPr>
        <p:sp>
          <p:nvSpPr>
            <p:cNvPr id="33" name="מלבן מעוגל 32"/>
            <p:cNvSpPr/>
            <p:nvPr/>
          </p:nvSpPr>
          <p:spPr>
            <a:xfrm>
              <a:off x="3581400" y="4038600"/>
              <a:ext cx="1440000" cy="1440000"/>
            </a:xfrm>
            <a:prstGeom prst="roundRect">
              <a:avLst/>
            </a:prstGeom>
            <a:solidFill>
              <a:schemeClr val="bg1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34" name="תמונה 33" descr="download (1)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33800" y="4191000"/>
              <a:ext cx="1185482" cy="1149086"/>
            </a:xfrm>
            <a:prstGeom prst="rect">
              <a:avLst/>
            </a:prstGeom>
          </p:spPr>
        </p:pic>
      </p:grpSp>
      <p:sp>
        <p:nvSpPr>
          <p:cNvPr id="35" name="TextBox 34"/>
          <p:cNvSpPr txBox="1"/>
          <p:nvPr/>
        </p:nvSpPr>
        <p:spPr>
          <a:xfrm>
            <a:off x="6094040" y="3046512"/>
            <a:ext cx="243840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400" b="1" dirty="0" smtClean="0">
                <a:solidFill>
                  <a:srgbClr val="1F497D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זמינות</a:t>
            </a:r>
            <a:r>
              <a:rPr lang="he-IL" sz="1400" b="1" dirty="0" smtClean="0">
                <a:solidFill>
                  <a:srgbClr val="1F497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he-IL" sz="1400" b="1" dirty="0" smtClean="0">
                <a:solidFill>
                  <a:srgbClr val="1F497D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כל</a:t>
            </a:r>
            <a:r>
              <a:rPr lang="he-IL" sz="1400" b="1" dirty="0" smtClean="0">
                <a:solidFill>
                  <a:srgbClr val="1F497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he-IL" sz="1400" b="1" dirty="0" smtClean="0">
                <a:solidFill>
                  <a:srgbClr val="1F497D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ספר</a:t>
            </a:r>
            <a:r>
              <a:rPr lang="he-IL" sz="1400" b="1" dirty="0" smtClean="0">
                <a:solidFill>
                  <a:srgbClr val="1F497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he-IL" sz="1400" b="1" dirty="0" smtClean="0">
                <a:solidFill>
                  <a:srgbClr val="1F497D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בכל</a:t>
            </a:r>
            <a:r>
              <a:rPr lang="he-IL" sz="1400" b="1" dirty="0" smtClean="0">
                <a:solidFill>
                  <a:srgbClr val="1F497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he-IL" sz="1400" b="1" dirty="0" smtClean="0">
                <a:solidFill>
                  <a:srgbClr val="1F497D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מקום</a:t>
            </a:r>
            <a:endParaRPr lang="he-IL"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3579440" y="3043535"/>
            <a:ext cx="182880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400" b="1" dirty="0" smtClean="0">
                <a:solidFill>
                  <a:srgbClr val="1F497D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קיימות – מוצר ירוק</a:t>
            </a:r>
            <a:endParaRPr lang="he-IL"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6170240" y="5713512"/>
            <a:ext cx="228600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400" b="1" dirty="0" smtClean="0">
                <a:solidFill>
                  <a:srgbClr val="1F497D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מוצר נתמך במכשירים נפוצים</a:t>
            </a:r>
            <a:endParaRPr lang="he-IL" sz="14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3274640" y="5713512"/>
            <a:ext cx="228600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400" b="1" dirty="0" smtClean="0">
                <a:solidFill>
                  <a:srgbClr val="1F497D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הספר שקראת נשאר שלך</a:t>
            </a:r>
            <a:endParaRPr lang="he-IL" sz="14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836240" y="3046512"/>
            <a:ext cx="1828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400" b="1" dirty="0" smtClean="0">
                <a:solidFill>
                  <a:srgbClr val="1F497D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מחיר נמוך משמעותית מספר מודפס</a:t>
            </a:r>
            <a:endParaRPr lang="he-IL" sz="14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179512" y="35913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he-IL" sz="3200" b="1" dirty="0" smtClean="0">
                <a:solidFill>
                  <a:schemeClr val="bg1"/>
                </a:solidFill>
                <a:latin typeface="Times New Roman" pitchFamily="18" charset="0"/>
              </a:rPr>
              <a:t>2</a:t>
            </a:r>
            <a:endParaRPr lang="en-US" sz="3200" b="1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uy-bn\AppData\Local\Microsoft\Windows\Temporary Internet Files\Content.Outlook\TOWXJMKJ\sc4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" y="0"/>
            <a:ext cx="9137650" cy="6858000"/>
          </a:xfrm>
          <a:prstGeom prst="rect">
            <a:avLst/>
          </a:prstGeom>
          <a:noFill/>
        </p:spPr>
      </p:pic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-228600" y="9305925"/>
            <a:ext cx="8667750" cy="2171700"/>
            <a:chOff x="300" y="6006"/>
            <a:chExt cx="5460" cy="1368"/>
          </a:xfrm>
        </p:grpSpPr>
        <p:sp>
          <p:nvSpPr>
            <p:cNvPr id="6" name="Rectangle 5">
              <a:hlinkClick r:id="rId3" tooltip="Image Map"/>
            </p:cNvPr>
            <p:cNvSpPr>
              <a:spLocks noChangeArrowheads="1"/>
            </p:cNvSpPr>
            <p:nvPr/>
          </p:nvSpPr>
          <p:spPr bwMode="auto">
            <a:xfrm>
              <a:off x="5748" y="7362"/>
              <a:ext cx="12" cy="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7" name="Rectangle 4">
              <a:hlinkClick r:id="rId4"/>
            </p:cNvPr>
            <p:cNvSpPr>
              <a:spLocks noChangeArrowheads="1"/>
            </p:cNvSpPr>
            <p:nvPr/>
          </p:nvSpPr>
          <p:spPr bwMode="auto">
            <a:xfrm>
              <a:off x="300" y="6306"/>
              <a:ext cx="1044" cy="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" name="Rectangle 3">
              <a:hlinkClick r:id="rId5"/>
            </p:cNvPr>
            <p:cNvSpPr>
              <a:spLocks noChangeArrowheads="1"/>
            </p:cNvSpPr>
            <p:nvPr/>
          </p:nvSpPr>
          <p:spPr bwMode="auto">
            <a:xfrm>
              <a:off x="3582" y="6006"/>
              <a:ext cx="200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343078" y="-99392"/>
            <a:ext cx="31983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he-IL" sz="2400" b="1" dirty="0" smtClean="0">
                <a:solidFill>
                  <a:schemeClr val="bg1"/>
                </a:solidFill>
                <a:latin typeface="Times New Roman" pitchFamily="18" charset="0"/>
              </a:rPr>
              <a:t>יתרונות קריאה דיגיטלית</a:t>
            </a:r>
          </a:p>
          <a:p>
            <a:pPr algn="ctr" rtl="1"/>
            <a:r>
              <a:rPr lang="he-IL" sz="2400" b="1" dirty="0" err="1" smtClean="0">
                <a:solidFill>
                  <a:schemeClr val="bg1"/>
                </a:solidFill>
                <a:latin typeface="Times New Roman" pitchFamily="18" charset="0"/>
              </a:rPr>
              <a:t>פונקציונליות</a:t>
            </a:r>
            <a:endParaRPr lang="en-US" sz="2400" b="1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" name="AutoShape 2" descr="http://www.cbc.ca/books/reading-tablet-night.jpg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1" name="AutoShape 4" descr="reading-tablet-night.jpg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2" name="AutoShape 6" descr="reading-tablet-night.jpg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3" name="Picture 7" descr="C:\Users\guy-bn\Desktop\reading-tablet-night.jpg"/>
          <p:cNvPicPr>
            <a:picLocks noChangeAspect="1" noChangeArrowheads="1"/>
          </p:cNvPicPr>
          <p:nvPr/>
        </p:nvPicPr>
        <p:blipFill>
          <a:blip r:embed="rId6" cstate="print"/>
          <a:srcRect r="32468"/>
          <a:stretch>
            <a:fillRect/>
          </a:stretch>
        </p:blipFill>
        <p:spPr bwMode="auto">
          <a:xfrm>
            <a:off x="7011601" y="1268760"/>
            <a:ext cx="1974865" cy="18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AutoShape 9" descr="http://www.orlicenter.co.il/image/users/157270/ftp/my_files/DESIGN/insidePages/pic27215976.jpg?id=8022978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5" name="Picture 10" descr="C:\Users\guy-bn\Desktop\pic27215976.jpg"/>
          <p:cNvPicPr>
            <a:picLocks noChangeAspect="1" noChangeArrowheads="1"/>
          </p:cNvPicPr>
          <p:nvPr/>
        </p:nvPicPr>
        <p:blipFill>
          <a:blip r:embed="rId7" cstate="print"/>
          <a:srcRect l="10000" r="12857"/>
          <a:stretch>
            <a:fillRect/>
          </a:stretch>
        </p:blipFill>
        <p:spPr bwMode="auto">
          <a:xfrm>
            <a:off x="4801801" y="1268760"/>
            <a:ext cx="1948819" cy="18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8" cstate="print">
            <a:lum contrast="20000"/>
          </a:blip>
          <a:srcRect/>
          <a:stretch>
            <a:fillRect/>
          </a:stretch>
        </p:blipFill>
        <p:spPr bwMode="auto">
          <a:xfrm>
            <a:off x="4800600" y="3429000"/>
            <a:ext cx="1909559" cy="18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AutoShape 13" descr="http://www.agequipmentinc.com/images/Hot-Price.png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grpSp>
        <p:nvGrpSpPr>
          <p:cNvPr id="18" name="קבוצה 35"/>
          <p:cNvGrpSpPr/>
          <p:nvPr/>
        </p:nvGrpSpPr>
        <p:grpSpPr>
          <a:xfrm>
            <a:off x="2514600" y="1268760"/>
            <a:ext cx="1981200" cy="1800000"/>
            <a:chOff x="228600" y="1600200"/>
            <a:chExt cx="1440000" cy="1440000"/>
          </a:xfrm>
        </p:grpSpPr>
        <p:sp>
          <p:nvSpPr>
            <p:cNvPr id="19" name="מלבן מעוגל 18"/>
            <p:cNvSpPr/>
            <p:nvPr/>
          </p:nvSpPr>
          <p:spPr>
            <a:xfrm>
              <a:off x="228600" y="1600200"/>
              <a:ext cx="1440000" cy="1440000"/>
            </a:xfrm>
            <a:prstGeom prst="roundRect">
              <a:avLst/>
            </a:prstGeom>
            <a:solidFill>
              <a:schemeClr val="bg1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800"/>
            </a:p>
          </p:txBody>
        </p:sp>
        <p:pic>
          <p:nvPicPr>
            <p:cNvPr id="20" name="Picture 15" descr="C:\Users\guy-bn\Desktop\devices1.png"/>
            <p:cNvPicPr>
              <a:picLocks noChangeAspect="1" noChangeArrowheads="1"/>
            </p:cNvPicPr>
            <p:nvPr/>
          </p:nvPicPr>
          <p:blipFill>
            <a:blip r:embed="rId9" cstate="print"/>
            <a:srcRect l="61486" t="27778" r="29191" b="44444"/>
            <a:stretch>
              <a:fillRect/>
            </a:stretch>
          </p:blipFill>
          <p:spPr bwMode="auto">
            <a:xfrm rot="2942919">
              <a:off x="875995" y="1822158"/>
              <a:ext cx="430890" cy="538613"/>
            </a:xfrm>
            <a:prstGeom prst="rect">
              <a:avLst/>
            </a:prstGeom>
            <a:noFill/>
          </p:spPr>
        </p:pic>
        <p:pic>
          <p:nvPicPr>
            <p:cNvPr id="21" name="Picture 2" descr="http://images.globes.co.il/images/NewGlobes/feeder/2014/00_SM-G-575.jpg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7633" r="35932"/>
            <a:stretch>
              <a:fillRect/>
            </a:stretch>
          </p:blipFill>
          <p:spPr bwMode="auto">
            <a:xfrm>
              <a:off x="304800" y="1828800"/>
              <a:ext cx="529822" cy="982960"/>
            </a:xfrm>
            <a:prstGeom prst="rect">
              <a:avLst/>
            </a:prstGeom>
            <a:noFill/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50892" y="2209800"/>
              <a:ext cx="913421" cy="71869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23" name="קבוצה 60"/>
          <p:cNvGrpSpPr/>
          <p:nvPr/>
        </p:nvGrpSpPr>
        <p:grpSpPr>
          <a:xfrm>
            <a:off x="76200" y="3429000"/>
            <a:ext cx="1980000" cy="1800000"/>
            <a:chOff x="5722800" y="3352800"/>
            <a:chExt cx="1440000" cy="1440000"/>
          </a:xfrm>
        </p:grpSpPr>
        <p:sp>
          <p:nvSpPr>
            <p:cNvPr id="24" name="מלבן מעוגל 23"/>
            <p:cNvSpPr/>
            <p:nvPr/>
          </p:nvSpPr>
          <p:spPr>
            <a:xfrm>
              <a:off x="5722800" y="3352800"/>
              <a:ext cx="1440000" cy="1440000"/>
            </a:xfrm>
            <a:prstGeom prst="roundRect">
              <a:avLst/>
            </a:prstGeom>
            <a:solidFill>
              <a:schemeClr val="bg1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5" name="קבוצה 54"/>
            <p:cNvGrpSpPr/>
            <p:nvPr/>
          </p:nvGrpSpPr>
          <p:grpSpPr>
            <a:xfrm>
              <a:off x="6020779" y="3733800"/>
              <a:ext cx="913421" cy="718692"/>
              <a:chOff x="6020779" y="3733800"/>
              <a:chExt cx="913421" cy="718692"/>
            </a:xfrm>
          </p:grpSpPr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6020779" y="3733800"/>
                <a:ext cx="913421" cy="718692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27" name="Picture 3" descr="C:\Users\guy-bn\Desktop\05D0-500x500.png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 t="19600" b="13200"/>
              <a:stretch>
                <a:fillRect/>
              </a:stretch>
            </p:blipFill>
            <p:spPr bwMode="auto">
              <a:xfrm>
                <a:off x="6096000" y="3831336"/>
                <a:ext cx="762000" cy="512064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28" name="קבוצה 53"/>
          <p:cNvGrpSpPr/>
          <p:nvPr/>
        </p:nvGrpSpPr>
        <p:grpSpPr>
          <a:xfrm>
            <a:off x="2514600" y="3429000"/>
            <a:ext cx="1980000" cy="1800000"/>
            <a:chOff x="3657600" y="3124200"/>
            <a:chExt cx="1440000" cy="1440000"/>
          </a:xfrm>
        </p:grpSpPr>
        <p:sp>
          <p:nvSpPr>
            <p:cNvPr id="29" name="מלבן מעוגל 28"/>
            <p:cNvSpPr/>
            <p:nvPr/>
          </p:nvSpPr>
          <p:spPr>
            <a:xfrm>
              <a:off x="3657600" y="3124200"/>
              <a:ext cx="1440000" cy="1440000"/>
            </a:xfrm>
            <a:prstGeom prst="roundRect">
              <a:avLst/>
            </a:prstGeom>
            <a:solidFill>
              <a:schemeClr val="bg1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30" name="תמונה 29" descr="images.pn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810000" y="3886200"/>
              <a:ext cx="1122217" cy="457200"/>
            </a:xfrm>
            <a:prstGeom prst="rect">
              <a:avLst/>
            </a:prstGeom>
          </p:spPr>
        </p:pic>
        <p:pic>
          <p:nvPicPr>
            <p:cNvPr id="31" name="תמונה 30" descr="images (1).png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657600" y="3248025"/>
              <a:ext cx="1371600" cy="714375"/>
            </a:xfrm>
            <a:prstGeom prst="rect">
              <a:avLst/>
            </a:prstGeom>
          </p:spPr>
        </p:pic>
      </p:grpSp>
      <p:grpSp>
        <p:nvGrpSpPr>
          <p:cNvPr id="32" name="קבוצה 84"/>
          <p:cNvGrpSpPr/>
          <p:nvPr/>
        </p:nvGrpSpPr>
        <p:grpSpPr>
          <a:xfrm>
            <a:off x="7011600" y="3429000"/>
            <a:ext cx="1980000" cy="1800000"/>
            <a:chOff x="7467600" y="5257800"/>
            <a:chExt cx="1440000" cy="1440000"/>
          </a:xfrm>
        </p:grpSpPr>
        <p:sp>
          <p:nvSpPr>
            <p:cNvPr id="33" name="מלבן מעוגל 32"/>
            <p:cNvSpPr/>
            <p:nvPr/>
          </p:nvSpPr>
          <p:spPr>
            <a:xfrm>
              <a:off x="7467600" y="5257800"/>
              <a:ext cx="1440000" cy="1440000"/>
            </a:xfrm>
            <a:prstGeom prst="roundRect">
              <a:avLst/>
            </a:prstGeom>
            <a:solidFill>
              <a:schemeClr val="bg1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34" name="קבוצה 59"/>
            <p:cNvGrpSpPr/>
            <p:nvPr/>
          </p:nvGrpSpPr>
          <p:grpSpPr>
            <a:xfrm>
              <a:off x="7772400" y="5638800"/>
              <a:ext cx="913421" cy="718692"/>
              <a:chOff x="7772400" y="5638800"/>
              <a:chExt cx="913421" cy="718692"/>
            </a:xfrm>
          </p:grpSpPr>
          <p:pic>
            <p:nvPicPr>
              <p:cNvPr id="35" name="Picture 2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7772400" y="5638800"/>
                <a:ext cx="913421" cy="718692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36" name="Picture 4" descr="C:\Users\guy-bn\Desktop\download.jpg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 r="20000"/>
              <a:stretch>
                <a:fillRect/>
              </a:stretch>
            </p:blipFill>
            <p:spPr bwMode="auto">
              <a:xfrm>
                <a:off x="7848599" y="5715000"/>
                <a:ext cx="762001" cy="5334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37" name="AutoShape 6" descr="http://www.kabbalah.co.il/wp-content/uploads/2013/09/13-08-27-michael-berg-locks.jpg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grpSp>
        <p:nvGrpSpPr>
          <p:cNvPr id="38" name="קבוצה 82"/>
          <p:cNvGrpSpPr/>
          <p:nvPr/>
        </p:nvGrpSpPr>
        <p:grpSpPr>
          <a:xfrm>
            <a:off x="228600" y="1268760"/>
            <a:ext cx="1980000" cy="1800000"/>
            <a:chOff x="3962400" y="3048000"/>
            <a:chExt cx="1440000" cy="1440000"/>
          </a:xfrm>
        </p:grpSpPr>
        <p:sp>
          <p:nvSpPr>
            <p:cNvPr id="39" name="מלבן מעוגל 38"/>
            <p:cNvSpPr/>
            <p:nvPr/>
          </p:nvSpPr>
          <p:spPr>
            <a:xfrm>
              <a:off x="3962400" y="3048000"/>
              <a:ext cx="1440000" cy="1440000"/>
            </a:xfrm>
            <a:prstGeom prst="roundRect">
              <a:avLst/>
            </a:prstGeom>
            <a:solidFill>
              <a:schemeClr val="bg1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038600" y="3581400"/>
              <a:ext cx="429189" cy="33769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1" name="Picture 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191000" y="3733800"/>
              <a:ext cx="429189" cy="33769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2" name="Picture 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343400" y="3886200"/>
              <a:ext cx="429189" cy="33769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495800" y="4038600"/>
              <a:ext cx="429189" cy="33769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4" name="Picture 2" descr="http://images.globes.co.il/images/NewGlobes/feeder/2014/00_SM-G-575.jpg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7633" r="35932"/>
            <a:stretch>
              <a:fillRect/>
            </a:stretch>
          </p:blipFill>
          <p:spPr bwMode="auto">
            <a:xfrm>
              <a:off x="4554166" y="3124200"/>
              <a:ext cx="246434" cy="457200"/>
            </a:xfrm>
            <a:prstGeom prst="rect">
              <a:avLst/>
            </a:prstGeom>
            <a:noFill/>
          </p:spPr>
        </p:pic>
        <p:pic>
          <p:nvPicPr>
            <p:cNvPr id="45" name="Picture 2" descr="http://images.globes.co.il/images/NewGlobes/feeder/2014/00_SM-G-575.jpg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7633" r="35932"/>
            <a:stretch>
              <a:fillRect/>
            </a:stretch>
          </p:blipFill>
          <p:spPr bwMode="auto">
            <a:xfrm>
              <a:off x="4706566" y="3276600"/>
              <a:ext cx="246434" cy="457200"/>
            </a:xfrm>
            <a:prstGeom prst="rect">
              <a:avLst/>
            </a:prstGeom>
            <a:noFill/>
          </p:spPr>
        </p:pic>
        <p:pic>
          <p:nvPicPr>
            <p:cNvPr id="46" name="Picture 2" descr="http://images.globes.co.il/images/NewGlobes/feeder/2014/00_SM-G-575.jpg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7633" r="35932"/>
            <a:stretch>
              <a:fillRect/>
            </a:stretch>
          </p:blipFill>
          <p:spPr bwMode="auto">
            <a:xfrm>
              <a:off x="4858966" y="3429000"/>
              <a:ext cx="246434" cy="457200"/>
            </a:xfrm>
            <a:prstGeom prst="rect">
              <a:avLst/>
            </a:prstGeom>
            <a:noFill/>
          </p:spPr>
        </p:pic>
        <p:pic>
          <p:nvPicPr>
            <p:cNvPr id="47" name="Picture 2" descr="http://images.globes.co.il/images/NewGlobes/feeder/2014/00_SM-G-575.jpg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7633" r="35932"/>
            <a:stretch>
              <a:fillRect/>
            </a:stretch>
          </p:blipFill>
          <p:spPr bwMode="auto">
            <a:xfrm>
              <a:off x="5011366" y="3581400"/>
              <a:ext cx="246434" cy="457200"/>
            </a:xfrm>
            <a:prstGeom prst="rect">
              <a:avLst/>
            </a:prstGeom>
            <a:noFill/>
          </p:spPr>
        </p:pic>
      </p:grpSp>
      <p:sp>
        <p:nvSpPr>
          <p:cNvPr id="48" name="TextBox 47"/>
          <p:cNvSpPr txBox="1"/>
          <p:nvPr/>
        </p:nvSpPr>
        <p:spPr>
          <a:xfrm>
            <a:off x="228600" y="5257800"/>
            <a:ext cx="182880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b="1" dirty="0" smtClean="0">
                <a:solidFill>
                  <a:srgbClr val="1F497D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אפשרות הגדלת פונט</a:t>
            </a:r>
            <a:endParaRPr lang="he-IL" sz="12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4572000" y="3068960"/>
            <a:ext cx="243840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b="1" dirty="0" smtClean="0">
                <a:solidFill>
                  <a:srgbClr val="1F497D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קריאה בו זמנית של כמה ספרים</a:t>
            </a:r>
            <a:endParaRPr lang="he-IL" sz="12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7010400" y="3068960"/>
            <a:ext cx="182880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b="1" dirty="0" smtClean="0">
                <a:solidFill>
                  <a:srgbClr val="1F497D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קריאה בחושך מוחלט</a:t>
            </a:r>
            <a:endParaRPr lang="he-IL" sz="12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6781800" y="5257800"/>
            <a:ext cx="251460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b="1" dirty="0" smtClean="0">
                <a:solidFill>
                  <a:srgbClr val="1F497D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סימון משפטים והוספת הערות</a:t>
            </a:r>
            <a:endParaRPr lang="he-IL" sz="12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2590800" y="5257800"/>
            <a:ext cx="182880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b="1" dirty="0" smtClean="0">
                <a:solidFill>
                  <a:srgbClr val="1F497D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שינוי רקעים לקריאה נוחה</a:t>
            </a:r>
            <a:endParaRPr lang="he-IL" sz="12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-76200" y="3068960"/>
            <a:ext cx="259080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b="1" dirty="0" smtClean="0">
                <a:solidFill>
                  <a:srgbClr val="1F497D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מנוי 1 מאפשר שימוש ב- 10  מכשירים</a:t>
            </a:r>
            <a:endParaRPr lang="he-IL" sz="12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4876800" y="5257800"/>
            <a:ext cx="182880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b="1" dirty="0" smtClean="0">
                <a:solidFill>
                  <a:srgbClr val="1F497D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טעימת פרק ראשון</a:t>
            </a:r>
            <a:endParaRPr lang="he-IL" sz="12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2590800" y="3068960"/>
            <a:ext cx="182880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b="1" dirty="0" smtClean="0">
                <a:solidFill>
                  <a:srgbClr val="1F497D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סנכרון בין מכשירים</a:t>
            </a:r>
            <a:endParaRPr lang="he-IL" sz="12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179512" y="35913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he-IL" sz="3200" b="1" dirty="0" smtClean="0">
                <a:solidFill>
                  <a:schemeClr val="bg1"/>
                </a:solidFill>
                <a:latin typeface="Times New Roman" pitchFamily="18" charset="0"/>
              </a:rPr>
              <a:t>3</a:t>
            </a:r>
            <a:endParaRPr lang="en-US" sz="3200" b="1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uy-bn\AppData\Local\Microsoft\Windows\Temporary Internet Files\Content.Outlook\TOWXJMKJ\sc4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" y="0"/>
            <a:ext cx="9137650" cy="6858000"/>
          </a:xfrm>
          <a:prstGeom prst="rect">
            <a:avLst/>
          </a:prstGeom>
          <a:noFill/>
        </p:spPr>
      </p:pic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-228600" y="9305925"/>
            <a:ext cx="8667750" cy="2171700"/>
            <a:chOff x="300" y="6006"/>
            <a:chExt cx="5460" cy="1368"/>
          </a:xfrm>
        </p:grpSpPr>
        <p:sp>
          <p:nvSpPr>
            <p:cNvPr id="5" name="Rectangle 5">
              <a:hlinkClick r:id="rId3" tooltip="Image Map"/>
            </p:cNvPr>
            <p:cNvSpPr>
              <a:spLocks noChangeArrowheads="1"/>
            </p:cNvSpPr>
            <p:nvPr/>
          </p:nvSpPr>
          <p:spPr bwMode="auto">
            <a:xfrm>
              <a:off x="5748" y="7362"/>
              <a:ext cx="12" cy="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" name="Rectangle 4">
              <a:hlinkClick r:id="rId4"/>
            </p:cNvPr>
            <p:cNvSpPr>
              <a:spLocks noChangeArrowheads="1"/>
            </p:cNvSpPr>
            <p:nvPr/>
          </p:nvSpPr>
          <p:spPr bwMode="auto">
            <a:xfrm>
              <a:off x="300" y="6306"/>
              <a:ext cx="1044" cy="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7" name="Rectangle 3">
              <a:hlinkClick r:id="rId5"/>
            </p:cNvPr>
            <p:cNvSpPr>
              <a:spLocks noChangeArrowheads="1"/>
            </p:cNvSpPr>
            <p:nvPr/>
          </p:nvSpPr>
          <p:spPr bwMode="auto">
            <a:xfrm>
              <a:off x="3582" y="6006"/>
              <a:ext cx="200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38713" y="-24482"/>
            <a:ext cx="61655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he-IL" sz="3200" b="1" dirty="0" smtClean="0">
                <a:solidFill>
                  <a:schemeClr val="bg1"/>
                </a:solidFill>
                <a:latin typeface="Times New Roman" pitchFamily="18" charset="0"/>
              </a:rPr>
              <a:t>קריאה דיגיטלית – הרגלים דיגיטליים</a:t>
            </a:r>
            <a:endParaRPr lang="en-US" sz="3200" b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r" rtl="1"/>
            <a:endParaRPr lang="en-US" sz="32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8400" y="1340768"/>
            <a:ext cx="2590800" cy="36933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b="1" dirty="0" smtClean="0"/>
              <a:t>סיום קריאת ספר</a:t>
            </a:r>
          </a:p>
          <a:p>
            <a:pPr algn="r" rtl="1"/>
            <a:r>
              <a:rPr lang="he-IL" dirty="0" smtClean="0"/>
              <a:t>טאבלט: 85%</a:t>
            </a:r>
          </a:p>
          <a:p>
            <a:pPr algn="r" rtl="1"/>
            <a:r>
              <a:rPr lang="he-IL" dirty="0" smtClean="0"/>
              <a:t>סמארטפון: 15%</a:t>
            </a:r>
          </a:p>
          <a:p>
            <a:pPr algn="r" rtl="1"/>
            <a:endParaRPr lang="he-IL" dirty="0" smtClean="0"/>
          </a:p>
          <a:p>
            <a:pPr algn="r" rtl="1"/>
            <a:r>
              <a:rPr lang="he-IL" b="1" dirty="0" smtClean="0"/>
              <a:t>שימושיות באפליקציה</a:t>
            </a:r>
          </a:p>
          <a:p>
            <a:pPr algn="r" rtl="1"/>
            <a:r>
              <a:rPr lang="he-IL" dirty="0" smtClean="0"/>
              <a:t>טאבלט: 66%</a:t>
            </a:r>
          </a:p>
          <a:p>
            <a:pPr algn="r" rtl="1"/>
            <a:r>
              <a:rPr lang="he-IL" dirty="0" smtClean="0"/>
              <a:t>סמארטפון: 34%</a:t>
            </a:r>
          </a:p>
          <a:p>
            <a:pPr algn="r" rtl="1"/>
            <a:endParaRPr lang="he-IL" dirty="0" smtClean="0"/>
          </a:p>
          <a:p>
            <a:pPr algn="r" rtl="1"/>
            <a:r>
              <a:rPr lang="he-IL" b="1" dirty="0" smtClean="0"/>
              <a:t>הרשמה ל"עברית"</a:t>
            </a:r>
          </a:p>
          <a:p>
            <a:pPr algn="r" rtl="1"/>
            <a:r>
              <a:rPr lang="he-IL" dirty="0" smtClean="0"/>
              <a:t>טאבלט: 44%</a:t>
            </a:r>
          </a:p>
          <a:p>
            <a:pPr algn="r" rtl="1"/>
            <a:r>
              <a:rPr lang="he-IL" dirty="0" smtClean="0"/>
              <a:t>סמארטפון: 56%</a:t>
            </a:r>
          </a:p>
          <a:p>
            <a:pPr algn="r" rtl="1"/>
            <a:endParaRPr lang="he-IL" dirty="0" smtClean="0"/>
          </a:p>
          <a:p>
            <a:pPr algn="r" rtl="1"/>
            <a:endParaRPr lang="he-IL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0" y="1381249"/>
            <a:ext cx="4038600" cy="31393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b="1" dirty="0" smtClean="0"/>
              <a:t>ספטמבר עד ספטמבר, השוואה בין</a:t>
            </a:r>
          </a:p>
          <a:p>
            <a:pPr algn="r" rtl="1"/>
            <a:r>
              <a:rPr lang="he-IL" b="1" dirty="0" smtClean="0"/>
              <a:t> 2013-2014 מול 2014-2015</a:t>
            </a:r>
          </a:p>
          <a:p>
            <a:pPr algn="r" rtl="1"/>
            <a:endParaRPr lang="he-IL" dirty="0" smtClean="0"/>
          </a:p>
          <a:p>
            <a:pPr algn="r" rtl="1"/>
            <a:r>
              <a:rPr lang="he-IL" dirty="0" smtClean="0"/>
              <a:t>גידול בהורדת אפליקציה ב- </a:t>
            </a:r>
            <a:r>
              <a:rPr lang="en-US" dirty="0" smtClean="0"/>
              <a:t>IOS</a:t>
            </a:r>
            <a:r>
              <a:rPr lang="he-IL" dirty="0" smtClean="0"/>
              <a:t>: 100%</a:t>
            </a:r>
          </a:p>
          <a:p>
            <a:pPr algn="r" rtl="1"/>
            <a:endParaRPr lang="he-IL" dirty="0" smtClean="0"/>
          </a:p>
          <a:p>
            <a:pPr algn="r" rtl="1"/>
            <a:r>
              <a:rPr lang="he-IL" dirty="0" smtClean="0"/>
              <a:t>גידול בהורדת אפליקציה באנדרואיד: 441%</a:t>
            </a:r>
          </a:p>
          <a:p>
            <a:pPr algn="r" rtl="1"/>
            <a:endParaRPr lang="he-IL" dirty="0" smtClean="0"/>
          </a:p>
          <a:p>
            <a:pPr algn="r" rtl="1"/>
            <a:r>
              <a:rPr lang="he-IL" dirty="0" smtClean="0"/>
              <a:t>גידול בהורדת ספרים (רכישה): 91%</a:t>
            </a:r>
          </a:p>
          <a:p>
            <a:pPr algn="r" rtl="1"/>
            <a:endParaRPr lang="he-IL" dirty="0" smtClean="0"/>
          </a:p>
          <a:p>
            <a:pPr algn="r" rtl="1"/>
            <a:r>
              <a:rPr lang="he-IL" dirty="0" smtClean="0"/>
              <a:t>גידול בהרשמה ל"עברית": 43%</a:t>
            </a:r>
          </a:p>
          <a:p>
            <a:pPr algn="r" rtl="1"/>
            <a:endParaRPr lang="he-IL" dirty="0"/>
          </a:p>
        </p:txBody>
      </p:sp>
      <p:grpSp>
        <p:nvGrpSpPr>
          <p:cNvPr id="11" name="קבוצה 10"/>
          <p:cNvGrpSpPr/>
          <p:nvPr/>
        </p:nvGrpSpPr>
        <p:grpSpPr>
          <a:xfrm>
            <a:off x="457200" y="3091408"/>
            <a:ext cx="2125800" cy="2209800"/>
            <a:chOff x="5638800" y="5113200"/>
            <a:chExt cx="1440000" cy="1440000"/>
          </a:xfrm>
        </p:grpSpPr>
        <p:sp>
          <p:nvSpPr>
            <p:cNvPr id="12" name="מלבן מעוגל 11"/>
            <p:cNvSpPr/>
            <p:nvPr/>
          </p:nvSpPr>
          <p:spPr>
            <a:xfrm>
              <a:off x="5638800" y="5113200"/>
              <a:ext cx="1440000" cy="1440000"/>
            </a:xfrm>
            <a:prstGeom prst="roundRect">
              <a:avLst/>
            </a:prstGeom>
            <a:solidFill>
              <a:schemeClr val="bg1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13" name="Picture 2" descr="http://images.globes.co.il/images/NewGlobes/feeder/2014/00_SM-G-575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7633" r="35932"/>
            <a:stretch>
              <a:fillRect/>
            </a:stretch>
          </p:blipFill>
          <p:spPr bwMode="auto">
            <a:xfrm>
              <a:off x="6477000" y="5417840"/>
              <a:ext cx="529822" cy="982960"/>
            </a:xfrm>
            <a:prstGeom prst="rect">
              <a:avLst/>
            </a:prstGeom>
            <a:noFill/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715000" y="5265440"/>
              <a:ext cx="913421" cy="71869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5" name="TextBox 14"/>
          <p:cNvSpPr txBox="1"/>
          <p:nvPr/>
        </p:nvSpPr>
        <p:spPr>
          <a:xfrm>
            <a:off x="179512" y="35913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he-IL" sz="3200" b="1" dirty="0" smtClean="0">
                <a:solidFill>
                  <a:schemeClr val="bg1"/>
                </a:solidFill>
                <a:latin typeface="Times New Roman" pitchFamily="18" charset="0"/>
              </a:rPr>
              <a:t>4</a:t>
            </a:r>
            <a:endParaRPr lang="en-US" sz="3200" b="1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uy-bn\AppData\Local\Microsoft\Windows\Temporary Internet Files\Content.Outlook\TOWXJMKJ\sc4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" y="0"/>
            <a:ext cx="9137650" cy="6858000"/>
          </a:xfrm>
          <a:prstGeom prst="rect">
            <a:avLst/>
          </a:prstGeom>
          <a:noFill/>
        </p:spPr>
      </p:pic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-228600" y="9305925"/>
            <a:ext cx="8667750" cy="2171700"/>
            <a:chOff x="300" y="6006"/>
            <a:chExt cx="5460" cy="1368"/>
          </a:xfrm>
        </p:grpSpPr>
        <p:sp>
          <p:nvSpPr>
            <p:cNvPr id="5" name="Rectangle 5">
              <a:hlinkClick r:id="rId3" tooltip="Image Map"/>
            </p:cNvPr>
            <p:cNvSpPr>
              <a:spLocks noChangeArrowheads="1"/>
            </p:cNvSpPr>
            <p:nvPr/>
          </p:nvSpPr>
          <p:spPr bwMode="auto">
            <a:xfrm>
              <a:off x="5748" y="7362"/>
              <a:ext cx="12" cy="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" name="Rectangle 4">
              <a:hlinkClick r:id="rId4"/>
            </p:cNvPr>
            <p:cNvSpPr>
              <a:spLocks noChangeArrowheads="1"/>
            </p:cNvSpPr>
            <p:nvPr/>
          </p:nvSpPr>
          <p:spPr bwMode="auto">
            <a:xfrm>
              <a:off x="300" y="6306"/>
              <a:ext cx="1044" cy="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7" name="Rectangle 3">
              <a:hlinkClick r:id="rId5"/>
            </p:cNvPr>
            <p:cNvSpPr>
              <a:spLocks noChangeArrowheads="1"/>
            </p:cNvSpPr>
            <p:nvPr/>
          </p:nvSpPr>
          <p:spPr bwMode="auto">
            <a:xfrm>
              <a:off x="3582" y="6006"/>
              <a:ext cx="200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142937" y="76200"/>
            <a:ext cx="41910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3200" b="1" dirty="0" smtClean="0">
                <a:solidFill>
                  <a:schemeClr val="bg1"/>
                </a:solidFill>
                <a:latin typeface="Times New Roman" pitchFamily="18" charset="0"/>
              </a:rPr>
              <a:t>דו"ח משרד הכלכלה</a:t>
            </a:r>
            <a:endParaRPr lang="en-US" sz="3200" b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r" rtl="1"/>
            <a:endParaRPr lang="en-US" sz="32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980728"/>
            <a:ext cx="8077200" cy="24622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400" dirty="0" smtClean="0"/>
              <a:t>בשוק הספרים בישראל חלה מגמת עלייה קבועה בשנים האחרונות בכמות המכירות של ספרים דרך האינטרנט, חלקם מכירות מקוונות של ספרים מודפסים וחלקם בפורמט דיגיטלי. </a:t>
            </a:r>
          </a:p>
          <a:p>
            <a:pPr algn="r" rtl="1"/>
            <a:r>
              <a:rPr lang="he-IL" sz="1400" dirty="0" smtClean="0"/>
              <a:t>למרות זאת, יש לציין כי הרגלי הרכישות של ספרים באינטרנט בישראל עדיין נמוכים מאוד בישראל לעומת ארה"ב ואירופה.</a:t>
            </a:r>
            <a:endParaRPr lang="en-US" sz="1400" dirty="0" smtClean="0"/>
          </a:p>
          <a:p>
            <a:pPr algn="r" rtl="1">
              <a:buFont typeface="Arial" pitchFamily="34" charset="0"/>
              <a:buChar char="•"/>
            </a:pPr>
            <a:r>
              <a:rPr lang="he-IL" sz="1400" dirty="0" smtClean="0"/>
              <a:t>בשנת 2014 פועלים בשוק הספרים בישר כ-15 אתרי אינטרנט המציעים למכירה גרסאות דיגיטליות של ספרים. </a:t>
            </a:r>
            <a:endParaRPr lang="en-US" sz="1400" dirty="0" smtClean="0"/>
          </a:p>
          <a:p>
            <a:pPr algn="r" rtl="1">
              <a:buFont typeface="Arial" pitchFamily="34" charset="0"/>
              <a:buChar char="•"/>
            </a:pPr>
            <a:r>
              <a:rPr lang="he-IL" sz="1400" dirty="0" smtClean="0"/>
              <a:t>במהלך שנת 2014 חלה עלייה משמעותית בגובה של פי 2.5 במכירות הספרים הדיגיטליים לעומת שנת 2013. </a:t>
            </a:r>
            <a:endParaRPr lang="en-US" sz="1400" dirty="0" smtClean="0"/>
          </a:p>
          <a:p>
            <a:pPr algn="r" rtl="1">
              <a:buFont typeface="Arial" pitchFamily="34" charset="0"/>
              <a:buChar char="•"/>
            </a:pPr>
            <a:r>
              <a:rPr lang="he-IL" sz="1400" dirty="0" smtClean="0"/>
              <a:t>שלוש הקטגוריות הבולטות במכירות ספרים דיגיטליים בשנים 2012-2014 הם: ספרות מתורגמת, ספרות מקור וספרי </a:t>
            </a:r>
          </a:p>
          <a:p>
            <a:pPr algn="r" rtl="1"/>
            <a:r>
              <a:rPr lang="he-IL" sz="1400" dirty="0" smtClean="0"/>
              <a:t>  מתח. </a:t>
            </a:r>
            <a:endParaRPr lang="en-US" sz="1400" dirty="0" smtClean="0"/>
          </a:p>
          <a:p>
            <a:pPr algn="r" rtl="1">
              <a:buFont typeface="Arial" pitchFamily="34" charset="0"/>
              <a:buChar char="•"/>
            </a:pPr>
            <a:r>
              <a:rPr lang="he-IL" sz="1400" dirty="0" smtClean="0"/>
              <a:t>שיעור הספרים החדשים שנמכרו בגרסה הדיגיטלית בשנת 2014 עמד על 35%. זהו שיעור גדול יותר משיעור </a:t>
            </a:r>
          </a:p>
          <a:p>
            <a:pPr algn="r" rtl="1"/>
            <a:r>
              <a:rPr lang="he-IL" sz="1400" dirty="0" smtClean="0"/>
              <a:t>  הספרים החדשים שנמכרו באותה שנה במהדורה המודפסת.  </a:t>
            </a:r>
            <a:endParaRPr lang="en-US" sz="1400" dirty="0" smtClean="0"/>
          </a:p>
          <a:p>
            <a:pPr algn="r" rtl="1"/>
            <a:endParaRPr lang="he-IL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293768" y="4756701"/>
            <a:ext cx="1524000" cy="95410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800" b="1" dirty="0" smtClean="0"/>
              <a:t>תחום מתפתח</a:t>
            </a:r>
            <a:endParaRPr lang="he-IL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388768" y="4325813"/>
            <a:ext cx="1524000" cy="138499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800" b="1" dirty="0" smtClean="0"/>
              <a:t>מענה לספרים חדשים</a:t>
            </a:r>
            <a:endParaRPr lang="he-IL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483768" y="3501008"/>
            <a:ext cx="1524000" cy="2246769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800" b="1" dirty="0" smtClean="0"/>
              <a:t>בשנת 2015 "עברית" הכפילה פעילות</a:t>
            </a:r>
            <a:endParaRPr lang="he-IL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316416" y="548680"/>
            <a:ext cx="6858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7200" dirty="0" smtClean="0">
                <a:latin typeface="Cooper Black" pitchFamily="18" charset="0"/>
                <a:sym typeface="Symbol"/>
              </a:rPr>
              <a:t></a:t>
            </a:r>
            <a:endParaRPr lang="he-IL" sz="7200" dirty="0">
              <a:latin typeface="Cooper Black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35913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he-IL" sz="3200" b="1" dirty="0" smtClean="0">
                <a:solidFill>
                  <a:schemeClr val="bg1"/>
                </a:solidFill>
                <a:latin typeface="Times New Roman" pitchFamily="18" charset="0"/>
              </a:rPr>
              <a:t>5</a:t>
            </a:r>
            <a:endParaRPr lang="en-US" sz="3200" b="1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uy-bn\AppData\Local\Microsoft\Windows\Temporary Internet Files\Content.Outlook\TOWXJMKJ\sc4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" y="0"/>
            <a:ext cx="913765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84448" y="0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 fontAlgn="base">
              <a:spcBef>
                <a:spcPct val="0"/>
              </a:spcBef>
              <a:spcAft>
                <a:spcPct val="0"/>
              </a:spcAft>
            </a:pPr>
            <a:r>
              <a:rPr lang="he-IL" sz="3200" b="1" dirty="0" smtClean="0">
                <a:solidFill>
                  <a:schemeClr val="bg1"/>
                </a:solidFill>
                <a:latin typeface="Times New Roman" pitchFamily="18" charset="0"/>
              </a:rPr>
              <a:t>סקר גיאוקרטוגרפיה, מאי 2015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1191697"/>
            <a:ext cx="76962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r" rtl="1"/>
            <a:endParaRPr lang="en-US" dirty="0" smtClean="0"/>
          </a:p>
          <a:p>
            <a:pPr algn="r">
              <a:buFont typeface="Arial" pitchFamily="34" charset="0"/>
              <a:buChar char="•"/>
            </a:pPr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1524000"/>
            <a:ext cx="2667000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 rtl="1"/>
            <a:r>
              <a:rPr lang="he-IL" sz="2000" dirty="0" smtClean="0">
                <a:solidFill>
                  <a:schemeClr val="bg1"/>
                </a:solidFill>
              </a:rPr>
              <a:t>איפה אני קורא ספר דיגיטלי ב"עברית": 17.6% בבית / במיטה, 34.2% בנסיעה,</a:t>
            </a:r>
          </a:p>
          <a:p>
            <a:pPr lvl="0" algn="ctr" rtl="1"/>
            <a:r>
              <a:rPr lang="he-IL" sz="2000" dirty="0" smtClean="0">
                <a:solidFill>
                  <a:schemeClr val="bg1"/>
                </a:solidFill>
              </a:rPr>
              <a:t>14.1% בהמתנה לתור</a:t>
            </a:r>
            <a:endParaRPr lang="he-IL" sz="2000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t="12779"/>
          <a:stretch>
            <a:fillRect/>
          </a:stretch>
        </p:blipFill>
        <p:spPr bwMode="auto">
          <a:xfrm>
            <a:off x="179512" y="1628800"/>
            <a:ext cx="876300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מלבן 7"/>
          <p:cNvSpPr/>
          <p:nvPr/>
        </p:nvSpPr>
        <p:spPr>
          <a:xfrm>
            <a:off x="395536" y="908720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1200" b="1" dirty="0" smtClean="0"/>
              <a:t>החוק להגנת הספרות והסופרים בישראל מחייב שמירה על מחיר קבוע לספר ישראלי בשנה וחצי הראשונות לצאתו לאור,</a:t>
            </a:r>
          </a:p>
          <a:p>
            <a:pPr algn="r" rtl="1"/>
            <a:r>
              <a:rPr lang="he-IL" sz="1200" b="1" dirty="0" smtClean="0"/>
              <a:t>כלומר אוסר על מכירתו בהנחה או במבצע במסגרת זמן זה (פרט למכירה בזמן שבוע הספר). </a:t>
            </a:r>
          </a:p>
          <a:p>
            <a:pPr algn="r" rtl="1"/>
            <a:r>
              <a:rPr lang="he-IL" sz="1200" b="1" dirty="0" smtClean="0"/>
              <a:t>כיצד תעדיף לנהוג עם יציאתו לאור של ספר חדש שמעניין אותך?</a:t>
            </a:r>
            <a:endParaRPr lang="he-IL" sz="1200" dirty="0"/>
          </a:p>
        </p:txBody>
      </p:sp>
      <p:sp>
        <p:nvSpPr>
          <p:cNvPr id="9" name="מלבן 8"/>
          <p:cNvSpPr/>
          <p:nvPr/>
        </p:nvSpPr>
        <p:spPr>
          <a:xfrm>
            <a:off x="2483768" y="5661248"/>
            <a:ext cx="6477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en-US" sz="1100" b="1" dirty="0" smtClean="0"/>
              <a:t> 502 = N </a:t>
            </a:r>
            <a:r>
              <a:rPr lang="he-IL" sz="1100" b="1" dirty="0" smtClean="0"/>
              <a:t>דגימה ארצית מייצגת.</a:t>
            </a:r>
          </a:p>
          <a:p>
            <a:pPr algn="r" rtl="1"/>
            <a:r>
              <a:rPr lang="en-US" sz="1100" b="1" dirty="0" smtClean="0"/>
              <a:t>N=100 </a:t>
            </a:r>
            <a:r>
              <a:rPr lang="he-IL" sz="1100" b="1" dirty="0" smtClean="0"/>
              <a:t> דגימת עיבוי של 100 משיבים נוספים בגילאי 55 ומעלה.</a:t>
            </a:r>
            <a:endParaRPr lang="he-IL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179512" y="35913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he-IL" sz="3200" b="1" dirty="0" smtClean="0">
                <a:solidFill>
                  <a:schemeClr val="bg1"/>
                </a:solidFill>
                <a:latin typeface="Times New Roman" pitchFamily="18" charset="0"/>
              </a:rPr>
              <a:t>6</a:t>
            </a:r>
            <a:endParaRPr lang="en-US" sz="3200" b="1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uy-bn\AppData\Local\Microsoft\Windows\Temporary Internet Files\Content.Outlook\TOWXJMKJ\sc4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" y="0"/>
            <a:ext cx="913765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9512" y="35913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he-IL" sz="3200" b="1" dirty="0" smtClean="0">
                <a:solidFill>
                  <a:schemeClr val="bg1"/>
                </a:solidFill>
                <a:latin typeface="Times New Roman" pitchFamily="18" charset="0"/>
              </a:rPr>
              <a:t>7</a:t>
            </a:r>
            <a:endParaRPr lang="en-US" sz="3200" b="1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6456" y="35913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 fontAlgn="base">
              <a:spcBef>
                <a:spcPct val="0"/>
              </a:spcBef>
              <a:spcAft>
                <a:spcPct val="0"/>
              </a:spcAft>
            </a:pPr>
            <a:r>
              <a:rPr lang="he-IL" sz="3200" b="1" dirty="0" smtClean="0">
                <a:solidFill>
                  <a:schemeClr val="bg1"/>
                </a:solidFill>
                <a:latin typeface="Times New Roman" pitchFamily="18" charset="0"/>
              </a:rPr>
              <a:t>סקר גיאוקרטוגרפיה, מאי 2015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1191697"/>
            <a:ext cx="76962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r" rtl="1"/>
            <a:endParaRPr lang="en-US" dirty="0" smtClean="0"/>
          </a:p>
          <a:p>
            <a:pPr algn="r">
              <a:buFont typeface="Arial" pitchFamily="34" charset="0"/>
              <a:buChar char="•"/>
            </a:pPr>
            <a:endParaRPr lang="he-IL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1524000"/>
            <a:ext cx="2667000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 rtl="1"/>
            <a:r>
              <a:rPr lang="he-IL" sz="2000" dirty="0" smtClean="0">
                <a:solidFill>
                  <a:schemeClr val="bg1"/>
                </a:solidFill>
              </a:rPr>
              <a:t>איפה אני קורא ספר דיגיטלי ב"עברית": 17.6% בבית / במיטה, 34.2% בנסיעה,</a:t>
            </a:r>
          </a:p>
          <a:p>
            <a:pPr lvl="0" algn="ctr" rtl="1"/>
            <a:r>
              <a:rPr lang="he-IL" sz="2000" dirty="0" smtClean="0">
                <a:solidFill>
                  <a:schemeClr val="bg1"/>
                </a:solidFill>
              </a:rPr>
              <a:t>14.1% בהמתנה לתור</a:t>
            </a:r>
            <a:endParaRPr lang="he-IL" sz="2000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0524" y="1340768"/>
            <a:ext cx="7673924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מלבן 8"/>
          <p:cNvSpPr/>
          <p:nvPr/>
        </p:nvSpPr>
        <p:spPr>
          <a:xfrm>
            <a:off x="3995936" y="9807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he-IL" b="1" dirty="0" smtClean="0"/>
              <a:t>בדרך כלל, כאשר אתה קורא ספרים דיגיטליים באפליקציית "עברית", האם אתה:</a:t>
            </a:r>
            <a:endParaRPr lang="he-IL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uy-bn\AppData\Local\Microsoft\Windows\Temporary Internet Files\Content.Outlook\TOWXJMKJ\sc4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" y="0"/>
            <a:ext cx="913765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9512" y="35913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he-IL" sz="3200" b="1" dirty="0" smtClean="0">
                <a:solidFill>
                  <a:schemeClr val="bg1"/>
                </a:solidFill>
                <a:latin typeface="Times New Roman" pitchFamily="18" charset="0"/>
              </a:rPr>
              <a:t>8</a:t>
            </a:r>
            <a:endParaRPr lang="en-US" sz="3200" b="1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464" y="-27384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 fontAlgn="base">
              <a:spcBef>
                <a:spcPct val="0"/>
              </a:spcBef>
              <a:spcAft>
                <a:spcPct val="0"/>
              </a:spcAft>
            </a:pPr>
            <a:r>
              <a:rPr lang="he-IL" sz="3200" b="1" dirty="0" smtClean="0">
                <a:solidFill>
                  <a:schemeClr val="bg1"/>
                </a:solidFill>
                <a:latin typeface="Times New Roman" pitchFamily="18" charset="0"/>
              </a:rPr>
              <a:t>סקר גיאוקרטוגרפיה, מאי 2015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1191697"/>
            <a:ext cx="76962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r" rtl="1"/>
            <a:endParaRPr lang="en-US" dirty="0" smtClean="0"/>
          </a:p>
          <a:p>
            <a:pPr algn="r">
              <a:buFont typeface="Arial" pitchFamily="34" charset="0"/>
              <a:buChar char="•"/>
            </a:pPr>
            <a:endParaRPr lang="he-IL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1524000"/>
            <a:ext cx="2667000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 rtl="1"/>
            <a:r>
              <a:rPr lang="he-IL" sz="2000" dirty="0" smtClean="0">
                <a:solidFill>
                  <a:schemeClr val="bg1"/>
                </a:solidFill>
              </a:rPr>
              <a:t>איפה אני קורא ספר דיגיטלי ב"עברית": 17.6% בבית / במיטה, 34.2% בנסיעה,</a:t>
            </a:r>
          </a:p>
          <a:p>
            <a:pPr lvl="0" algn="ctr" rtl="1"/>
            <a:r>
              <a:rPr lang="he-IL" sz="2000" dirty="0" smtClean="0">
                <a:solidFill>
                  <a:schemeClr val="bg1"/>
                </a:solidFill>
              </a:rPr>
              <a:t>14.1% בהמתנה לתור</a:t>
            </a:r>
            <a:endParaRPr lang="he-IL" sz="2000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288" y="1340768"/>
            <a:ext cx="8633712" cy="434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מלבן 8"/>
          <p:cNvSpPr/>
          <p:nvPr/>
        </p:nvSpPr>
        <p:spPr>
          <a:xfrm>
            <a:off x="304800" y="836712"/>
            <a:ext cx="883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b="1" dirty="0" smtClean="0"/>
              <a:t>במידה והיה באפשרותך לקרוא ספרים באמצעות הסמארטפון, באילו מקומות היית קורא ספרים באמצעות הסמארטפון? ואילו עוד?</a:t>
            </a:r>
            <a:endParaRPr lang="he-IL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uy-bn\AppData\Local\Microsoft\Windows\Temporary Internet Files\Content.Outlook\TOWXJMKJ\sc4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" y="0"/>
            <a:ext cx="913765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9512" y="35913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he-IL" sz="3200" b="1" dirty="0" smtClean="0">
                <a:solidFill>
                  <a:schemeClr val="bg1"/>
                </a:solidFill>
                <a:latin typeface="Times New Roman" pitchFamily="18" charset="0"/>
              </a:rPr>
              <a:t>9</a:t>
            </a:r>
            <a:endParaRPr lang="en-US" sz="3200" b="1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4448" y="44624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 fontAlgn="base">
              <a:spcBef>
                <a:spcPct val="0"/>
              </a:spcBef>
              <a:spcAft>
                <a:spcPct val="0"/>
              </a:spcAft>
            </a:pPr>
            <a:r>
              <a:rPr lang="he-IL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סקר גיאוקרטוגרפיה, מאי 2015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1191697"/>
            <a:ext cx="76962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r" rtl="1"/>
            <a:endParaRPr lang="en-US" dirty="0" smtClean="0"/>
          </a:p>
          <a:p>
            <a:pPr algn="r">
              <a:buFont typeface="Arial" pitchFamily="34" charset="0"/>
              <a:buChar char="•"/>
            </a:pPr>
            <a:endParaRPr lang="he-IL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1524000"/>
            <a:ext cx="2667000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 rtl="1"/>
            <a:r>
              <a:rPr lang="he-IL" sz="2000" dirty="0" smtClean="0">
                <a:solidFill>
                  <a:schemeClr val="bg1"/>
                </a:solidFill>
              </a:rPr>
              <a:t>איפה אני קורא ספר דיגיטלי ב"עברית": 17.6% בבית / במיטה, 34.2% בנסיעה,</a:t>
            </a:r>
          </a:p>
          <a:p>
            <a:pPr lvl="0" algn="ctr" rtl="1"/>
            <a:r>
              <a:rPr lang="he-IL" sz="2000" dirty="0" smtClean="0">
                <a:solidFill>
                  <a:schemeClr val="bg1"/>
                </a:solidFill>
              </a:rPr>
              <a:t>14.1% בהמתנה לתור</a:t>
            </a:r>
            <a:endParaRPr lang="he-IL" sz="2000" dirty="0">
              <a:solidFill>
                <a:schemeClr val="bg1"/>
              </a:solidFill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3707904" y="764704"/>
            <a:ext cx="5295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he-IL" b="1" dirty="0" smtClean="0"/>
              <a:t>מה לפי דעתך היתרונות של אתר ואפליקציית "עברית"?</a:t>
            </a:r>
            <a:endParaRPr lang="he-IL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1124744"/>
            <a:ext cx="4070254" cy="46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מלבן 9"/>
          <p:cNvSpPr/>
          <p:nvPr/>
        </p:nvSpPr>
        <p:spPr>
          <a:xfrm>
            <a:off x="5724128" y="5661248"/>
            <a:ext cx="1371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1635</TotalTime>
  <Words>849</Words>
  <Application>Microsoft Office PowerPoint</Application>
  <PresentationFormat>‫הצגה על המסך (4:3)</PresentationFormat>
  <Paragraphs>150</Paragraphs>
  <Slides>15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15</vt:i4>
      </vt:variant>
    </vt:vector>
  </HeadingPairs>
  <TitlesOfParts>
    <vt:vector size="16" baseType="lpstr">
      <vt:lpstr>ערכת נושא Office</vt:lpstr>
      <vt:lpstr>שקופית 1</vt:lpstr>
      <vt:lpstr>שקופית 2</vt:lpstr>
      <vt:lpstr>שקופית 3</vt:lpstr>
      <vt:lpstr>שקופית 4</vt:lpstr>
      <vt:lpstr>שקופית 5</vt:lpstr>
      <vt:lpstr>שקופית 6</vt:lpstr>
      <vt:lpstr>שקופית 7</vt:lpstr>
      <vt:lpstr>שקופית 8</vt:lpstr>
      <vt:lpstr>שקופית 9</vt:lpstr>
      <vt:lpstr>שקופית 10</vt:lpstr>
      <vt:lpstr>שקופית 11</vt:lpstr>
      <vt:lpstr>שקופית 12</vt:lpstr>
      <vt:lpstr>שקופית 13</vt:lpstr>
      <vt:lpstr>שקופית 14</vt:lpstr>
      <vt:lpstr>שקופית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guy-bn</dc:creator>
  <cp:lastModifiedBy>guy-bn</cp:lastModifiedBy>
  <cp:revision>157</cp:revision>
  <dcterms:created xsi:type="dcterms:W3CDTF">2016-02-16T08:36:58Z</dcterms:created>
  <dcterms:modified xsi:type="dcterms:W3CDTF">2016-02-28T08:24:27Z</dcterms:modified>
</cp:coreProperties>
</file>